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</p:sldMasterIdLst>
  <p:notesMasterIdLst>
    <p:notesMasterId r:id="rId39"/>
  </p:notesMasterIdLst>
  <p:sldIdLst>
    <p:sldId id="256" r:id="rId3"/>
    <p:sldId id="341" r:id="rId4"/>
    <p:sldId id="295" r:id="rId5"/>
    <p:sldId id="297" r:id="rId6"/>
    <p:sldId id="298" r:id="rId7"/>
    <p:sldId id="320" r:id="rId8"/>
    <p:sldId id="299" r:id="rId9"/>
    <p:sldId id="321" r:id="rId10"/>
    <p:sldId id="300" r:id="rId11"/>
    <p:sldId id="323" r:id="rId12"/>
    <p:sldId id="340" r:id="rId13"/>
    <p:sldId id="307" r:id="rId14"/>
    <p:sldId id="330" r:id="rId15"/>
    <p:sldId id="301" r:id="rId16"/>
    <p:sldId id="303" r:id="rId17"/>
    <p:sldId id="305" r:id="rId18"/>
    <p:sldId id="308" r:id="rId19"/>
    <p:sldId id="310" r:id="rId20"/>
    <p:sldId id="309" r:id="rId21"/>
    <p:sldId id="337" r:id="rId22"/>
    <p:sldId id="313" r:id="rId23"/>
    <p:sldId id="324" r:id="rId24"/>
    <p:sldId id="339" r:id="rId25"/>
    <p:sldId id="332" r:id="rId26"/>
    <p:sldId id="334" r:id="rId27"/>
    <p:sldId id="333" r:id="rId28"/>
    <p:sldId id="335" r:id="rId29"/>
    <p:sldId id="314" r:id="rId30"/>
    <p:sldId id="315" r:id="rId31"/>
    <p:sldId id="331" r:id="rId32"/>
    <p:sldId id="318" r:id="rId33"/>
    <p:sldId id="338" r:id="rId34"/>
    <p:sldId id="336" r:id="rId35"/>
    <p:sldId id="319" r:id="rId36"/>
    <p:sldId id="296" r:id="rId37"/>
    <p:sldId id="294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4" autoAdjust="0"/>
    <p:restoredTop sz="70704" autoAdjust="0"/>
  </p:normalViewPr>
  <p:slideViewPr>
    <p:cSldViewPr snapToGrid="0">
      <p:cViewPr>
        <p:scale>
          <a:sx n="125" d="100"/>
          <a:sy n="125" d="100"/>
        </p:scale>
        <p:origin x="1656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428F3-B408-4C73-B6CB-14C24F24D2AD}" type="datetimeFigureOut">
              <a:rPr lang="en-US" smtClean="0"/>
              <a:t>5/20/2019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68CA3-21CE-4263-9096-DD522C338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47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74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11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36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615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891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2388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476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19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54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A68CA3-21CE-4263-9096-DD522C33835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769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rst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03" y="5316469"/>
            <a:ext cx="5054388" cy="1541531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452740" y="1521700"/>
            <a:ext cx="8692199" cy="1795540"/>
          </a:xfrm>
          <a:prstGeom prst="rect">
            <a:avLst/>
          </a:prstGeom>
        </p:spPr>
        <p:txBody>
          <a:bodyPr lIns="0" anchor="b">
            <a:noAutofit/>
          </a:bodyPr>
          <a:lstStyle>
            <a:lvl1pPr algn="l">
              <a:defRPr sz="5400">
                <a:solidFill>
                  <a:schemeClr val="tx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452740" y="4190621"/>
            <a:ext cx="5486243" cy="666549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 algn="l">
              <a:buNone/>
              <a:defRPr sz="20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4417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uble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845CD23B-59A6-4249-B3A2-9419436DCB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1300" y="6646"/>
            <a:ext cx="11727180" cy="68423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 dirty="0" smtClean="0"/>
              <a:t>Edit Master text styles</a:t>
            </a:r>
          </a:p>
        </p:txBody>
      </p:sp>
      <p:sp>
        <p:nvSpPr>
          <p:cNvPr id="3" name="Slide Number Placeholder 13"/>
          <p:cNvSpPr txBox="1">
            <a:spLocks/>
          </p:cNvSpPr>
          <p:nvPr/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46AA2-1AFE-411F-82AB-D8F07A1367EA}" type="slidenum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9424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White_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93C3C-35A5-4F8A-8559-D4224E8C3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40341F-0B28-47F4-81D5-B9FBADB1B1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4F9C8-6154-4953-B1BB-CF27C3230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CD5D7-1376-454F-9D0D-56EF872F8D99}" type="datetimeFigureOut">
              <a:rPr lang="en-US" smtClean="0"/>
              <a:t>5/20/2019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44AE3-2CE9-48EB-A9C3-3742FD396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2B68D-1375-428E-BB86-13585571F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63237-AE92-4645-95D2-1F8A1B10E7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A7AF136-2503-4070-8FCE-EC8E7FCDC68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13"/>
          <p:cNvSpPr txBox="1">
            <a:spLocks/>
          </p:cNvSpPr>
          <p:nvPr/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46AA2-1AFE-411F-82AB-D8F07A1367EA}" type="slidenum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07881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5"/>
          <p:cNvSpPr txBox="1">
            <a:spLocks/>
          </p:cNvSpPr>
          <p:nvPr/>
        </p:nvSpPr>
        <p:spPr>
          <a:xfrm>
            <a:off x="9042400" y="6559555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4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5624191-B9E9-41CA-A942-B9B5D1030034}" type="slidenum">
              <a:rPr lang="en-US" sz="1400" smtClean="0"/>
              <a:pPr algn="r"/>
              <a:t>‹#›</a:t>
            </a:fld>
            <a:endParaRPr lang="en-US" sz="14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155A0AA-7C49-49F4-9224-13D89B45BC76}"/>
              </a:ext>
            </a:extLst>
          </p:cNvPr>
          <p:cNvSpPr/>
          <p:nvPr/>
        </p:nvSpPr>
        <p:spPr>
          <a:xfrm>
            <a:off x="0" y="0"/>
            <a:ext cx="12191999" cy="69533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6B96E47-F903-46E9-9FD8-61FDC379700D}"/>
              </a:ext>
            </a:extLst>
          </p:cNvPr>
          <p:cNvSpPr/>
          <p:nvPr/>
        </p:nvSpPr>
        <p:spPr>
          <a:xfrm>
            <a:off x="1" y="695330"/>
            <a:ext cx="3082197" cy="198582"/>
          </a:xfrm>
          <a:prstGeom prst="rect">
            <a:avLst/>
          </a:prstGeom>
          <a:solidFill>
            <a:srgbClr val="CFB3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39A87FC-594E-43AE-9BF9-35B016A5B12F}"/>
              </a:ext>
            </a:extLst>
          </p:cNvPr>
          <p:cNvSpPr/>
          <p:nvPr/>
        </p:nvSpPr>
        <p:spPr>
          <a:xfrm>
            <a:off x="3050818" y="695330"/>
            <a:ext cx="3047061" cy="198582"/>
          </a:xfrm>
          <a:prstGeom prst="rect">
            <a:avLst/>
          </a:prstGeom>
          <a:solidFill>
            <a:srgbClr val="BD33D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6F52775-8581-494E-9C86-316433BAADC3}"/>
              </a:ext>
            </a:extLst>
          </p:cNvPr>
          <p:cNvSpPr/>
          <p:nvPr/>
        </p:nvSpPr>
        <p:spPr>
          <a:xfrm>
            <a:off x="6097879" y="695330"/>
            <a:ext cx="3047061" cy="198582"/>
          </a:xfrm>
          <a:prstGeom prst="rect">
            <a:avLst/>
          </a:prstGeom>
          <a:solidFill>
            <a:srgbClr val="8000B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6390EDF-13DD-41AB-87B6-562CA3EC93A0}"/>
              </a:ext>
            </a:extLst>
          </p:cNvPr>
          <p:cNvSpPr/>
          <p:nvPr/>
        </p:nvSpPr>
        <p:spPr>
          <a:xfrm>
            <a:off x="9144939" y="695330"/>
            <a:ext cx="3047061" cy="198582"/>
          </a:xfrm>
          <a:prstGeom prst="rect">
            <a:avLst/>
          </a:prstGeom>
          <a:solidFill>
            <a:srgbClr val="57058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0399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2" r:id="rId2"/>
    <p:sldLayoutId id="2147483664" r:id="rId3"/>
  </p:sldLayoutIdLst>
  <p:timing>
    <p:tnLst>
      <p:par>
        <p:cTn id="1" dur="indefinite" restart="never" nodeType="tmRoot"/>
      </p:par>
    </p:tnLst>
  </p:timing>
  <p:txStyles>
    <p:titleStyle>
      <a:lvl1pPr algn="ctr" defTabSz="91437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155A0AA-7C49-49F4-9224-13D89B45BC76}"/>
              </a:ext>
            </a:extLst>
          </p:cNvPr>
          <p:cNvSpPr/>
          <p:nvPr/>
        </p:nvSpPr>
        <p:spPr>
          <a:xfrm>
            <a:off x="0" y="0"/>
            <a:ext cx="12191999" cy="69533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B96E47-F903-46E9-9FD8-61FDC379700D}"/>
              </a:ext>
            </a:extLst>
          </p:cNvPr>
          <p:cNvSpPr/>
          <p:nvPr/>
        </p:nvSpPr>
        <p:spPr>
          <a:xfrm>
            <a:off x="1" y="695330"/>
            <a:ext cx="3082197" cy="198582"/>
          </a:xfrm>
          <a:prstGeom prst="rect">
            <a:avLst/>
          </a:prstGeom>
          <a:solidFill>
            <a:srgbClr val="CFB3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39A87FC-594E-43AE-9BF9-35B016A5B12F}"/>
              </a:ext>
            </a:extLst>
          </p:cNvPr>
          <p:cNvSpPr/>
          <p:nvPr/>
        </p:nvSpPr>
        <p:spPr>
          <a:xfrm>
            <a:off x="3050818" y="695330"/>
            <a:ext cx="3047061" cy="198582"/>
          </a:xfrm>
          <a:prstGeom prst="rect">
            <a:avLst/>
          </a:prstGeom>
          <a:solidFill>
            <a:srgbClr val="BD33D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F52775-8581-494E-9C86-316433BAADC3}"/>
              </a:ext>
            </a:extLst>
          </p:cNvPr>
          <p:cNvSpPr/>
          <p:nvPr/>
        </p:nvSpPr>
        <p:spPr>
          <a:xfrm>
            <a:off x="6097879" y="695330"/>
            <a:ext cx="3047061" cy="198582"/>
          </a:xfrm>
          <a:prstGeom prst="rect">
            <a:avLst/>
          </a:prstGeom>
          <a:solidFill>
            <a:srgbClr val="8000B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6390EDF-13DD-41AB-87B6-562CA3EC93A0}"/>
              </a:ext>
            </a:extLst>
          </p:cNvPr>
          <p:cNvSpPr/>
          <p:nvPr/>
        </p:nvSpPr>
        <p:spPr>
          <a:xfrm>
            <a:off x="9144939" y="695330"/>
            <a:ext cx="3047061" cy="198582"/>
          </a:xfrm>
          <a:prstGeom prst="rect">
            <a:avLst/>
          </a:prstGeom>
          <a:solidFill>
            <a:srgbClr val="57058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eorgia"/>
              <a:ea typeface="+mn-ea"/>
              <a:cs typeface="+mn-cs"/>
            </a:endParaRP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CDAA538E-3C43-4881-9A33-4C4D33F2F525}"/>
              </a:ext>
            </a:extLst>
          </p:cNvPr>
          <p:cNvSpPr txBox="1">
            <a:spLocks/>
          </p:cNvSpPr>
          <p:nvPr/>
        </p:nvSpPr>
        <p:spPr>
          <a:xfrm>
            <a:off x="241300" y="6646"/>
            <a:ext cx="11696700" cy="783931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None/>
              <a:defRPr sz="2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tx1"/>
              </a:buClr>
              <a:buSzPct val="85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ysClr val="windowText" lastClr="000000"/>
              </a:buClr>
              <a:buSzPct val="85000"/>
              <a:buFont typeface="Wingdings" charset="2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Edit Master text styles</a:t>
            </a:r>
            <a:endParaRPr kumimoji="0" lang="en-US" sz="2800" b="1" i="0" u="none" strike="noStrike" kern="1200" cap="none" spc="0" normalizeH="0" baseline="0" noProof="0" dirty="0" smtClean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Slide Number Placeholder 13"/>
          <p:cNvSpPr txBox="1">
            <a:spLocks/>
          </p:cNvSpPr>
          <p:nvPr/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2046AA2-1AFE-411F-82AB-D8F07A1367EA}" type="slidenum">
              <a:rPr kumimoji="0" lang="en-US" sz="1600" b="1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280109"/>
      </p:ext>
    </p:extLst>
  </p:cSld>
  <p:clrMap bg1="lt1" tx1="dk1" bg2="lt2" tx2="dk2" accent1="accent1" accent2="accent2" accent3="accent3" accent4="accent4" accent5="accent5" accent6="accent6" hlink="hlink" folHlink="folHlink"/>
  <p:transition spd="slow">
    <p:push dir="u"/>
  </p:transition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0" kern="1200" spc="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8925" indent="-288925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800"/>
        </a:spcBef>
        <a:spcAft>
          <a:spcPts val="800"/>
        </a:spcAft>
        <a:buClr>
          <a:schemeClr val="tx1"/>
        </a:buClr>
        <a:buSzPct val="85000"/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ist.gov/news-events/news/2018/04/nists-new-quantum-method-generates-really-random-numbers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ee.hawaii.edu/~tep/EE160/Book/chap4/subsection2.1.1.1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sciitable.com/" TargetMode="External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mathworks.com/help/matlab/matlab_prog/operator-precedence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2740" y="1521700"/>
            <a:ext cx="10286380" cy="1795540"/>
          </a:xfrm>
        </p:spPr>
        <p:txBody>
          <a:bodyPr/>
          <a:lstStyle/>
          <a:p>
            <a:r>
              <a:rPr lang="en-US" dirty="0" smtClean="0"/>
              <a:t>Basic MATLAB Programming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52740" y="3757941"/>
            <a:ext cx="5486243" cy="1601459"/>
          </a:xfrm>
        </p:spPr>
        <p:txBody>
          <a:bodyPr>
            <a:normAutofit/>
          </a:bodyPr>
          <a:lstStyle/>
          <a:p>
            <a:r>
              <a:rPr lang="en-US" b="1" dirty="0" smtClean="0"/>
              <a:t>Chul Min Yeum</a:t>
            </a:r>
          </a:p>
          <a:p>
            <a:r>
              <a:rPr lang="en-US" dirty="0"/>
              <a:t>Assistant Professor</a:t>
            </a:r>
          </a:p>
          <a:p>
            <a:r>
              <a:rPr lang="en-US" dirty="0"/>
              <a:t>Civil and Environmental Engineering</a:t>
            </a:r>
          </a:p>
          <a:p>
            <a:r>
              <a:rPr lang="en-US" dirty="0"/>
              <a:t>University of Waterloo, Canada</a:t>
            </a:r>
          </a:p>
          <a:p>
            <a:endParaRPr lang="en-US" dirty="0"/>
          </a:p>
        </p:txBody>
      </p:sp>
      <p:sp>
        <p:nvSpPr>
          <p:cNvPr id="9" name="Subtitle 4"/>
          <p:cNvSpPr txBox="1">
            <a:spLocks/>
          </p:cNvSpPr>
          <p:nvPr/>
        </p:nvSpPr>
        <p:spPr>
          <a:xfrm>
            <a:off x="6096000" y="3757941"/>
            <a:ext cx="5783547" cy="666549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 algn="l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AE121</a:t>
            </a:r>
            <a:r>
              <a:rPr lang="en-US" b="1" dirty="0"/>
              <a:t>: Computational </a:t>
            </a:r>
            <a:r>
              <a:rPr lang="en-US" b="1" dirty="0" smtClean="0"/>
              <a:t>Method</a:t>
            </a:r>
          </a:p>
        </p:txBody>
      </p:sp>
      <p:sp>
        <p:nvSpPr>
          <p:cNvPr id="10" name="Subtitle 4"/>
          <p:cNvSpPr txBox="1">
            <a:spLocks/>
          </p:cNvSpPr>
          <p:nvPr/>
        </p:nvSpPr>
        <p:spPr>
          <a:xfrm>
            <a:off x="6096000" y="5598238"/>
            <a:ext cx="5783547" cy="666549"/>
          </a:xfrm>
          <a:prstGeom prst="rect">
            <a:avLst/>
          </a:prstGeom>
        </p:spPr>
        <p:txBody>
          <a:bodyPr lIns="0" anchor="t">
            <a:normAutofit/>
          </a:bodyPr>
          <a:lstStyle>
            <a:lvl1pPr marL="0" indent="0" algn="l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377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Last updated: 2019-05-07</a:t>
            </a:r>
          </a:p>
        </p:txBody>
      </p:sp>
    </p:spTree>
    <p:extLst>
      <p:ext uri="{BB962C8B-B14F-4D97-AF65-F5344CB8AC3E}">
        <p14:creationId xmlns:p14="http://schemas.microsoft.com/office/powerpoint/2010/main" val="283393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Range and </a:t>
            </a:r>
            <a:r>
              <a:rPr lang="en-US" altLang="en-US" dirty="0" smtClean="0"/>
              <a:t>Type Size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557530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200" dirty="0"/>
              <a:t>Range of integer types found with </a:t>
            </a:r>
            <a:r>
              <a:rPr lang="en-US" altLang="en-US" sz="2200" b="1" dirty="0" err="1"/>
              <a:t>intmin</a:t>
            </a:r>
            <a:r>
              <a:rPr lang="en-US" altLang="en-US" sz="2200" dirty="0"/>
              <a:t>/</a:t>
            </a:r>
            <a:r>
              <a:rPr lang="en-US" altLang="en-US" sz="2200" b="1" dirty="0" err="1"/>
              <a:t>intmax</a:t>
            </a:r>
            <a:endParaRPr lang="en-US" altLang="en-US" sz="2200" b="1" dirty="0"/>
          </a:p>
          <a:p>
            <a:pPr lvl="1"/>
            <a:r>
              <a:rPr lang="en-US" altLang="en-US" sz="2200" dirty="0"/>
              <a:t>e.g. </a:t>
            </a:r>
            <a:r>
              <a:rPr lang="en-US" altLang="en-US" sz="2200" b="1" dirty="0" err="1"/>
              <a:t>intmin</a:t>
            </a:r>
            <a:r>
              <a:rPr lang="en-US" altLang="en-US" sz="2200" b="1" dirty="0"/>
              <a:t>(‘int8’)</a:t>
            </a:r>
            <a:r>
              <a:rPr lang="en-US" altLang="en-US" sz="2200" dirty="0"/>
              <a:t> is -128, </a:t>
            </a:r>
            <a:r>
              <a:rPr lang="en-US" altLang="en-US" sz="2200" b="1" dirty="0" err="1"/>
              <a:t>intmax</a:t>
            </a:r>
            <a:r>
              <a:rPr lang="en-US" altLang="en-US" sz="2200" b="1" dirty="0"/>
              <a:t>(‘int8’) </a:t>
            </a:r>
            <a:r>
              <a:rPr lang="en-US" altLang="en-US" sz="2200" dirty="0"/>
              <a:t>is 127</a:t>
            </a:r>
            <a:endParaRPr lang="en-US" altLang="en-US" sz="2200" b="1" dirty="0"/>
          </a:p>
          <a:p>
            <a:r>
              <a:rPr lang="en-US" altLang="en-US" sz="2200" dirty="0"/>
              <a:t>Converting from one type to another, using any of the type names as a function, is called </a:t>
            </a:r>
            <a:r>
              <a:rPr lang="en-US" altLang="en-US" sz="2200" i="1" dirty="0"/>
              <a:t>casting</a:t>
            </a:r>
            <a:r>
              <a:rPr lang="en-US" altLang="en-US" sz="2200" dirty="0"/>
              <a:t> or </a:t>
            </a:r>
            <a:r>
              <a:rPr lang="en-US" altLang="en-US" sz="2200" i="1" dirty="0"/>
              <a:t>type casting</a:t>
            </a:r>
            <a:r>
              <a:rPr lang="en-US" altLang="en-US" sz="2200" dirty="0"/>
              <a:t>, </a:t>
            </a:r>
            <a:r>
              <a:rPr lang="en-US" altLang="en-US" sz="2200" dirty="0" err="1"/>
              <a:t>e.g</a:t>
            </a:r>
            <a:r>
              <a:rPr lang="en-US" altLang="en-US" sz="2200" dirty="0" smtClean="0"/>
              <a:t>:</a:t>
            </a:r>
            <a:endParaRPr lang="en-US" altLang="en-US" sz="22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297" r="10858"/>
          <a:stretch/>
        </p:blipFill>
        <p:spPr>
          <a:xfrm>
            <a:off x="6153149" y="1192213"/>
            <a:ext cx="5556251" cy="5215592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1080254"/>
              </p:ext>
            </p:extLst>
          </p:nvPr>
        </p:nvGraphicFramePr>
        <p:xfrm>
          <a:off x="577850" y="4129614"/>
          <a:ext cx="5086350" cy="22781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3175">
                  <a:extLst>
                    <a:ext uri="{9D8B030D-6E8A-4147-A177-3AD203B41FA5}">
                      <a16:colId xmlns:a16="http://schemas.microsoft.com/office/drawing/2014/main" val="2488045840"/>
                    </a:ext>
                  </a:extLst>
                </a:gridCol>
                <a:gridCol w="2543175">
                  <a:extLst>
                    <a:ext uri="{9D8B030D-6E8A-4147-A177-3AD203B41FA5}">
                      <a16:colId xmlns:a16="http://schemas.microsoft.com/office/drawing/2014/main" val="3217386555"/>
                    </a:ext>
                  </a:extLst>
                </a:gridCol>
              </a:tblGrid>
              <a:tr h="455638">
                <a:tc>
                  <a:txBody>
                    <a:bodyPr/>
                    <a:lstStyle/>
                    <a:p>
                      <a:r>
                        <a:rPr lang="en-US" dirty="0" smtClean="0"/>
                        <a:t>1 byte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 bits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7159287"/>
                  </a:ext>
                </a:extLst>
              </a:tr>
              <a:tr h="455638">
                <a:tc>
                  <a:txBody>
                    <a:bodyPr/>
                    <a:lstStyle/>
                    <a:p>
                      <a:r>
                        <a:rPr lang="en-US" dirty="0" smtClean="0"/>
                        <a:t>1 kilobyte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1024 byte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2101853"/>
                  </a:ext>
                </a:extLst>
              </a:tr>
              <a:tr h="455638">
                <a:tc>
                  <a:txBody>
                    <a:bodyPr/>
                    <a:lstStyle/>
                    <a:p>
                      <a:r>
                        <a:rPr lang="en-US" dirty="0" smtClean="0"/>
                        <a:t>1 megabyte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1024 kilobyte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305072"/>
                  </a:ext>
                </a:extLst>
              </a:tr>
              <a:tr h="455638">
                <a:tc>
                  <a:txBody>
                    <a:bodyPr/>
                    <a:lstStyle/>
                    <a:p>
                      <a:r>
                        <a:rPr lang="en-US" dirty="0" smtClean="0"/>
                        <a:t>1 gigabyte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1024 megabyte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816489"/>
                  </a:ext>
                </a:extLst>
              </a:tr>
              <a:tr h="455638">
                <a:tc>
                  <a:txBody>
                    <a:bodyPr/>
                    <a:lstStyle/>
                    <a:p>
                      <a:r>
                        <a:rPr lang="en-US" dirty="0" smtClean="0"/>
                        <a:t>1 terabyte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1024 gigabyte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365408"/>
                  </a:ext>
                </a:extLst>
              </a:tr>
            </a:tbl>
          </a:graphicData>
        </a:graphic>
      </p:graphicFrame>
      <p:sp>
        <p:nvSpPr>
          <p:cNvPr id="7" name="Rectangle 3"/>
          <p:cNvSpPr txBox="1">
            <a:spLocks/>
          </p:cNvSpPr>
          <p:nvPr/>
        </p:nvSpPr>
        <p:spPr>
          <a:xfrm>
            <a:off x="9424708" y="1452611"/>
            <a:ext cx="2405341" cy="890539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sz="4000" dirty="0" smtClean="0">
                <a:solidFill>
                  <a:srgbClr val="FF0000"/>
                </a:solidFill>
              </a:rPr>
              <a:t>Container</a:t>
            </a:r>
            <a:endParaRPr lang="en-US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449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(Off-topic) Binary Number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203035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2800" dirty="0" smtClean="0"/>
              <a:t>You do not need to know this topic! int8 takes up 1 byte of memory to store a numeric value. 1 byte has 8 bits and 1 bit contain 0 or 1. Computer stores a numeric (decimal) value as a binary sequence. </a:t>
            </a:r>
          </a:p>
          <a:p>
            <a:pPr marL="0" indent="0">
              <a:buNone/>
            </a:pPr>
            <a:endParaRPr lang="en-US" altLang="en-US" sz="2800" dirty="0" smtClean="0"/>
          </a:p>
          <a:p>
            <a:pPr marL="0" indent="0">
              <a:buNone/>
            </a:pPr>
            <a:endParaRPr lang="en-US" altLang="en-US" sz="2800" dirty="0"/>
          </a:p>
          <a:p>
            <a:pPr marL="0" indent="0">
              <a:buNone/>
            </a:pPr>
            <a:endParaRPr lang="en-US" altLang="en-US" sz="28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57200" y="3089186"/>
            <a:ext cx="2768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d_num = [0 1:10 128 255]';</a:t>
            </a:r>
          </a:p>
          <a:p>
            <a:r>
              <a:rPr lang="pt-BR" dirty="0"/>
              <a:t>b_num = de2bi(d_num, 8);</a:t>
            </a:r>
          </a:p>
          <a:p>
            <a:endParaRPr lang="pt-BR" dirty="0"/>
          </a:p>
          <a:p>
            <a:r>
              <a:rPr lang="pt-BR" dirty="0"/>
              <a:t>[d_num b_num]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250" y="2929628"/>
            <a:ext cx="5508305" cy="3175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549650" y="6211669"/>
            <a:ext cx="9779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Decimal number</a:t>
            </a:r>
            <a:endParaRPr lang="pt-BR" dirty="0"/>
          </a:p>
        </p:txBody>
      </p:sp>
      <p:sp>
        <p:nvSpPr>
          <p:cNvPr id="9" name="Rectangle 8"/>
          <p:cNvSpPr/>
          <p:nvPr/>
        </p:nvSpPr>
        <p:spPr>
          <a:xfrm>
            <a:off x="4597400" y="6350168"/>
            <a:ext cx="977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2</a:t>
            </a:r>
            <a:r>
              <a:rPr lang="pt-BR" baseline="30000" dirty="0" smtClean="0"/>
              <a:t>0</a:t>
            </a:r>
            <a:endParaRPr lang="pt-BR" baseline="30000" dirty="0"/>
          </a:p>
        </p:txBody>
      </p:sp>
      <p:sp>
        <p:nvSpPr>
          <p:cNvPr id="10" name="Rectangle 9"/>
          <p:cNvSpPr/>
          <p:nvPr/>
        </p:nvSpPr>
        <p:spPr>
          <a:xfrm>
            <a:off x="5156200" y="6350168"/>
            <a:ext cx="977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2</a:t>
            </a:r>
            <a:r>
              <a:rPr lang="pt-BR" baseline="30000" dirty="0" smtClean="0"/>
              <a:t>1</a:t>
            </a:r>
            <a:endParaRPr lang="pt-BR" baseline="30000" dirty="0"/>
          </a:p>
        </p:txBody>
      </p:sp>
      <p:sp>
        <p:nvSpPr>
          <p:cNvPr id="11" name="Rectangle 10"/>
          <p:cNvSpPr/>
          <p:nvPr/>
        </p:nvSpPr>
        <p:spPr>
          <a:xfrm>
            <a:off x="5816600" y="6350168"/>
            <a:ext cx="977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2</a:t>
            </a:r>
            <a:r>
              <a:rPr lang="pt-BR" baseline="30000" dirty="0" smtClean="0"/>
              <a:t>2</a:t>
            </a:r>
            <a:endParaRPr lang="pt-BR" baseline="30000" dirty="0"/>
          </a:p>
        </p:txBody>
      </p:sp>
      <p:sp>
        <p:nvSpPr>
          <p:cNvPr id="12" name="Rectangle 11"/>
          <p:cNvSpPr/>
          <p:nvPr/>
        </p:nvSpPr>
        <p:spPr>
          <a:xfrm>
            <a:off x="6419850" y="6350168"/>
            <a:ext cx="977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2</a:t>
            </a:r>
            <a:r>
              <a:rPr lang="pt-BR" baseline="30000" dirty="0" smtClean="0"/>
              <a:t>3</a:t>
            </a:r>
            <a:endParaRPr lang="pt-BR" baseline="30000" dirty="0"/>
          </a:p>
        </p:txBody>
      </p:sp>
      <p:sp>
        <p:nvSpPr>
          <p:cNvPr id="13" name="Rectangle 12"/>
          <p:cNvSpPr/>
          <p:nvPr/>
        </p:nvSpPr>
        <p:spPr>
          <a:xfrm>
            <a:off x="7035800" y="6350168"/>
            <a:ext cx="977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2</a:t>
            </a:r>
            <a:r>
              <a:rPr lang="pt-BR" baseline="30000" dirty="0" smtClean="0"/>
              <a:t>4</a:t>
            </a:r>
            <a:endParaRPr lang="pt-BR" baseline="30000" dirty="0"/>
          </a:p>
        </p:txBody>
      </p:sp>
      <p:sp>
        <p:nvSpPr>
          <p:cNvPr id="14" name="Rectangle 13"/>
          <p:cNvSpPr/>
          <p:nvPr/>
        </p:nvSpPr>
        <p:spPr>
          <a:xfrm>
            <a:off x="7639050" y="6350168"/>
            <a:ext cx="977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2</a:t>
            </a:r>
            <a:r>
              <a:rPr lang="pt-BR" baseline="30000" dirty="0" smtClean="0"/>
              <a:t>5</a:t>
            </a:r>
            <a:endParaRPr lang="pt-BR" baseline="30000" dirty="0"/>
          </a:p>
        </p:txBody>
      </p:sp>
      <p:sp>
        <p:nvSpPr>
          <p:cNvPr id="15" name="Rectangle 14"/>
          <p:cNvSpPr/>
          <p:nvPr/>
        </p:nvSpPr>
        <p:spPr>
          <a:xfrm>
            <a:off x="8255000" y="6350168"/>
            <a:ext cx="977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2</a:t>
            </a:r>
            <a:r>
              <a:rPr lang="pt-BR" baseline="30000" dirty="0" smtClean="0"/>
              <a:t>6</a:t>
            </a:r>
            <a:endParaRPr lang="pt-BR" baseline="30000" dirty="0"/>
          </a:p>
        </p:txBody>
      </p:sp>
      <p:sp>
        <p:nvSpPr>
          <p:cNvPr id="16" name="Rectangle 15"/>
          <p:cNvSpPr/>
          <p:nvPr/>
        </p:nvSpPr>
        <p:spPr>
          <a:xfrm>
            <a:off x="8858250" y="6350168"/>
            <a:ext cx="9779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smtClean="0"/>
              <a:t>2</a:t>
            </a:r>
            <a:r>
              <a:rPr lang="pt-BR" baseline="30000" dirty="0" smtClean="0"/>
              <a:t>7</a:t>
            </a:r>
            <a:endParaRPr lang="pt-BR" baseline="30000" dirty="0"/>
          </a:p>
        </p:txBody>
      </p:sp>
    </p:spTree>
    <p:extLst>
      <p:ext uri="{BB962C8B-B14F-4D97-AF65-F5344CB8AC3E}">
        <p14:creationId xmlns:p14="http://schemas.microsoft.com/office/powerpoint/2010/main" val="365942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Constants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500" dirty="0"/>
              <a:t>In programming, variables are used for values that </a:t>
            </a:r>
            <a:r>
              <a:rPr lang="en-US" altLang="en-US" sz="2500" dirty="0">
                <a:solidFill>
                  <a:srgbClr val="FF0000"/>
                </a:solidFill>
              </a:rPr>
              <a:t>could change</a:t>
            </a:r>
            <a:r>
              <a:rPr lang="en-US" altLang="en-US" sz="2500" dirty="0"/>
              <a:t>, or </a:t>
            </a:r>
            <a:r>
              <a:rPr lang="en-US" altLang="en-US" sz="2500" dirty="0">
                <a:solidFill>
                  <a:srgbClr val="FF0000"/>
                </a:solidFill>
              </a:rPr>
              <a:t>are not known</a:t>
            </a:r>
            <a:r>
              <a:rPr lang="en-US" altLang="en-US" sz="2500" dirty="0"/>
              <a:t> in advance</a:t>
            </a:r>
          </a:p>
          <a:p>
            <a:pPr>
              <a:lnSpc>
                <a:spcPct val="90000"/>
              </a:lnSpc>
            </a:pPr>
            <a:r>
              <a:rPr lang="en-US" altLang="en-US" sz="2500" i="1" dirty="0">
                <a:solidFill>
                  <a:srgbClr val="FF0000"/>
                </a:solidFill>
              </a:rPr>
              <a:t>Constants</a:t>
            </a:r>
            <a:r>
              <a:rPr lang="en-US" altLang="en-US" sz="2500" dirty="0"/>
              <a:t> are used when the value is </a:t>
            </a:r>
            <a:r>
              <a:rPr lang="en-US" altLang="en-US" sz="2500" dirty="0" smtClean="0"/>
              <a:t>known and is not updated in the program.</a:t>
            </a:r>
            <a:endParaRPr lang="en-US" altLang="en-US" sz="2500" dirty="0"/>
          </a:p>
          <a:p>
            <a:pPr>
              <a:lnSpc>
                <a:spcPct val="90000"/>
              </a:lnSpc>
            </a:pPr>
            <a:r>
              <a:rPr lang="en-US" altLang="en-US" sz="2500" dirty="0"/>
              <a:t>Examples in MATLAB (these are actually functions that return constant values)</a:t>
            </a:r>
          </a:p>
          <a:p>
            <a:pPr lvl="1">
              <a:lnSpc>
                <a:spcPct val="90000"/>
              </a:lnSpc>
              <a:buNone/>
            </a:pPr>
            <a:r>
              <a:rPr lang="en-US" altLang="en-US" sz="2500" b="1" dirty="0"/>
              <a:t>pi</a:t>
            </a:r>
            <a:r>
              <a:rPr lang="en-US" altLang="en-US" sz="2500" dirty="0"/>
              <a:t>	    3.14159….</a:t>
            </a:r>
            <a:endParaRPr lang="en-US" altLang="en-US" sz="2500" b="1" dirty="0"/>
          </a:p>
          <a:p>
            <a:pPr lvl="1">
              <a:lnSpc>
                <a:spcPct val="90000"/>
              </a:lnSpc>
              <a:buNone/>
            </a:pPr>
            <a:r>
              <a:rPr lang="en-US" altLang="en-US" sz="2500" b="1" dirty="0" err="1"/>
              <a:t>i</a:t>
            </a:r>
            <a:r>
              <a:rPr lang="en-US" altLang="en-US" sz="2500" b="1" dirty="0"/>
              <a:t>, j</a:t>
            </a:r>
            <a:r>
              <a:rPr lang="en-US" altLang="en-US" sz="2500" dirty="0"/>
              <a:t>	</a:t>
            </a:r>
          </a:p>
          <a:p>
            <a:pPr lvl="1">
              <a:lnSpc>
                <a:spcPct val="90000"/>
              </a:lnSpc>
              <a:buNone/>
            </a:pPr>
            <a:r>
              <a:rPr lang="en-US" altLang="en-US" sz="2500" b="1" dirty="0" err="1"/>
              <a:t>inf</a:t>
            </a:r>
            <a:r>
              <a:rPr lang="en-US" altLang="en-US" sz="2500" dirty="0"/>
              <a:t>	     infinity </a:t>
            </a:r>
          </a:p>
          <a:p>
            <a:pPr lvl="1">
              <a:lnSpc>
                <a:spcPct val="90000"/>
              </a:lnSpc>
              <a:buNone/>
            </a:pPr>
            <a:r>
              <a:rPr lang="en-US" altLang="en-US" sz="2500" b="1" dirty="0" err="1"/>
              <a:t>NaN</a:t>
            </a:r>
            <a:r>
              <a:rPr lang="en-US" altLang="en-US" sz="2500" dirty="0"/>
              <a:t>    stands for </a:t>
            </a:r>
            <a:r>
              <a:rPr lang="ja-JP" altLang="en-US" sz="2500" dirty="0"/>
              <a:t>“</a:t>
            </a:r>
            <a:r>
              <a:rPr lang="en-US" altLang="ja-JP" sz="2500" dirty="0"/>
              <a:t>not a number</a:t>
            </a:r>
            <a:r>
              <a:rPr lang="ja-JP" altLang="en-US" sz="2500" dirty="0"/>
              <a:t>”</a:t>
            </a:r>
            <a:r>
              <a:rPr lang="en-US" altLang="ja-JP" sz="2500" dirty="0"/>
              <a:t>; e.g. the result of 0/0</a:t>
            </a:r>
            <a:endParaRPr lang="en-US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72788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 smtClean="0">
                <a:solidFill>
                  <a:srgbClr val="FFFF00"/>
                </a:solidFill>
              </a:rPr>
              <a:t>Example:</a:t>
            </a:r>
            <a:r>
              <a:rPr lang="en-US" altLang="en-US" dirty="0" smtClean="0"/>
              <a:t> Constants - Common Mistakes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9225"/>
          <a:stretch/>
        </p:blipFill>
        <p:spPr>
          <a:xfrm>
            <a:off x="241300" y="1365250"/>
            <a:ext cx="11659145" cy="467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15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Expressions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500" dirty="0"/>
              <a:t>Expressions can contain values, variables that have already been created, operators, built-in functions, and parentheses </a:t>
            </a:r>
          </a:p>
          <a:p>
            <a:pPr>
              <a:lnSpc>
                <a:spcPct val="80000"/>
              </a:lnSpc>
            </a:pPr>
            <a:r>
              <a:rPr lang="en-US" altLang="en-US" sz="2500" dirty="0"/>
              <a:t>Operators include: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/>
              <a:t>+	addition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 smtClean="0"/>
              <a:t>*</a:t>
            </a:r>
            <a:r>
              <a:rPr lang="en-US" altLang="en-US" sz="2500" dirty="0"/>
              <a:t>	multiplication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/>
              <a:t>/	division (divided by e.g. 10/5 is 2)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/>
              <a:t>\	division (divided into e.g. 5\10 is 2)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500" dirty="0"/>
              <a:t>^	exponentiation (e.g. 5^2 is 25)</a:t>
            </a:r>
          </a:p>
          <a:p>
            <a:r>
              <a:rPr lang="en-US" altLang="en-US" sz="2500" dirty="0"/>
              <a:t>Scientific or exponential notation: use e for exponent of 10 raised to a power</a:t>
            </a:r>
          </a:p>
          <a:p>
            <a:pPr lvl="1"/>
            <a:r>
              <a:rPr lang="en-US" altLang="en-US" sz="2500" dirty="0"/>
              <a:t>e.g. 3e5 means 3 * </a:t>
            </a:r>
            <a:r>
              <a:rPr lang="en-US" altLang="en-US" sz="2500" dirty="0" smtClean="0"/>
              <a:t>10^5 (e becomes a operators). </a:t>
            </a:r>
          </a:p>
          <a:p>
            <a:pPr lvl="1"/>
            <a:r>
              <a:rPr lang="en-US" altLang="en-US" sz="2500" dirty="0" smtClean="0">
                <a:solidFill>
                  <a:srgbClr val="FF0000"/>
                </a:solidFill>
              </a:rPr>
              <a:t>Not recommend </a:t>
            </a:r>
            <a:r>
              <a:rPr lang="en-US" altLang="en-US" sz="2500" dirty="0" smtClean="0"/>
              <a:t>to use </a:t>
            </a:r>
            <a:r>
              <a:rPr lang="en-US" altLang="en-US" sz="2500" i="1" dirty="0" smtClean="0"/>
              <a:t>e</a:t>
            </a:r>
            <a:r>
              <a:rPr lang="en-US" altLang="en-US" sz="2500" dirty="0" smtClean="0"/>
              <a:t>  because it is confused with exponential (</a:t>
            </a:r>
            <a:r>
              <a:rPr lang="en-US" altLang="en-US" sz="2500" dirty="0" err="1" smtClean="0"/>
              <a:t>exp</a:t>
            </a:r>
            <a:r>
              <a:rPr lang="en-US" altLang="en-US" sz="2500" dirty="0" smtClean="0"/>
              <a:t>) in your code. </a:t>
            </a:r>
          </a:p>
        </p:txBody>
      </p:sp>
    </p:spTree>
    <p:extLst>
      <p:ext uri="{BB962C8B-B14F-4D97-AF65-F5344CB8AC3E}">
        <p14:creationId xmlns:p14="http://schemas.microsoft.com/office/powerpoint/2010/main" val="311836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Operator Precedence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045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Some operators have precedence over others</a:t>
            </a:r>
          </a:p>
          <a:p>
            <a:r>
              <a:rPr lang="en-US" altLang="en-US" sz="2500" dirty="0"/>
              <a:t>Precedence list (highest to lowest) so far: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( )      parentheses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^        exponentiation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-        negation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*, /, \  all multiplication and division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/>
              <a:t>+, -     addition and subtraction</a:t>
            </a:r>
          </a:p>
          <a:p>
            <a:r>
              <a:rPr lang="en-US" altLang="en-US" sz="2500" dirty="0">
                <a:solidFill>
                  <a:srgbClr val="FF0000"/>
                </a:solidFill>
              </a:rPr>
              <a:t>Nested parentheses: expressions in inner parentheses are evaluated first</a:t>
            </a:r>
          </a:p>
        </p:txBody>
      </p:sp>
    </p:spTree>
    <p:extLst>
      <p:ext uri="{BB962C8B-B14F-4D97-AF65-F5344CB8AC3E}">
        <p14:creationId xmlns:p14="http://schemas.microsoft.com/office/powerpoint/2010/main" val="116475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Using Functions: Terminology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200" dirty="0"/>
              <a:t>To use a function, you </a:t>
            </a:r>
            <a:r>
              <a:rPr lang="en-US" altLang="en-US" sz="2200" i="1" dirty="0">
                <a:solidFill>
                  <a:srgbClr val="FF0000"/>
                </a:solidFill>
              </a:rPr>
              <a:t>call</a:t>
            </a:r>
            <a:r>
              <a:rPr lang="en-US" altLang="en-US" sz="2200" dirty="0"/>
              <a:t> it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To call a function, give its name followed by the </a:t>
            </a:r>
            <a:r>
              <a:rPr lang="en-US" altLang="en-US" sz="2200" i="1" dirty="0">
                <a:solidFill>
                  <a:srgbClr val="FF0000"/>
                </a:solidFill>
              </a:rPr>
              <a:t>argument(s)</a:t>
            </a:r>
            <a:r>
              <a:rPr lang="en-US" altLang="en-US" sz="2200" dirty="0"/>
              <a:t> that are </a:t>
            </a:r>
            <a:r>
              <a:rPr lang="en-US" altLang="en-US" sz="2200" i="1" dirty="0"/>
              <a:t>passed</a:t>
            </a:r>
            <a:r>
              <a:rPr lang="en-US" altLang="en-US" sz="2200" dirty="0"/>
              <a:t> to it in parentheses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Many functions calculate values and </a:t>
            </a:r>
            <a:r>
              <a:rPr lang="en-US" altLang="en-US" sz="2200" i="1" dirty="0"/>
              <a:t>return</a:t>
            </a:r>
            <a:r>
              <a:rPr lang="en-US" altLang="en-US" sz="2200" dirty="0"/>
              <a:t> the results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For example, to find the absolute value of -4</a:t>
            </a:r>
          </a:p>
          <a:p>
            <a:pPr lvl="2">
              <a:lnSpc>
                <a:spcPct val="90000"/>
              </a:lnSpc>
              <a:buNone/>
            </a:pPr>
            <a:r>
              <a:rPr lang="en-US" altLang="en-US" sz="1900" dirty="0"/>
              <a:t>&gt;&gt; abs(-4)</a:t>
            </a:r>
          </a:p>
          <a:p>
            <a:pPr lvl="2">
              <a:lnSpc>
                <a:spcPct val="90000"/>
              </a:lnSpc>
              <a:buNone/>
            </a:pPr>
            <a:r>
              <a:rPr lang="en-US" altLang="en-US" sz="1900" dirty="0" err="1"/>
              <a:t>ans</a:t>
            </a:r>
            <a:r>
              <a:rPr lang="en-US" altLang="en-US" sz="1900" dirty="0"/>
              <a:t> =</a:t>
            </a:r>
          </a:p>
          <a:p>
            <a:pPr lvl="2">
              <a:lnSpc>
                <a:spcPct val="90000"/>
              </a:lnSpc>
              <a:buNone/>
            </a:pPr>
            <a:r>
              <a:rPr lang="en-US" altLang="en-US" sz="1900" dirty="0"/>
              <a:t>    4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The name of the function is </a:t>
            </a:r>
            <a:r>
              <a:rPr lang="ja-JP" altLang="en-US" sz="2200" dirty="0"/>
              <a:t>“</a:t>
            </a:r>
            <a:r>
              <a:rPr lang="en-US" altLang="ja-JP" sz="2200" dirty="0"/>
              <a:t>abs</a:t>
            </a:r>
            <a:r>
              <a:rPr lang="ja-JP" altLang="en-US" sz="2200" dirty="0"/>
              <a:t>”</a:t>
            </a:r>
            <a:endParaRPr lang="en-US" altLang="ja-JP" sz="2200" dirty="0"/>
          </a:p>
          <a:p>
            <a:pPr>
              <a:lnSpc>
                <a:spcPct val="90000"/>
              </a:lnSpc>
            </a:pPr>
            <a:r>
              <a:rPr lang="en-US" altLang="en-US" sz="2200" dirty="0"/>
              <a:t>One argument, -4, is passed to the </a:t>
            </a:r>
            <a:r>
              <a:rPr lang="en-US" altLang="en-US" sz="2200" b="1" dirty="0"/>
              <a:t>abs</a:t>
            </a:r>
            <a:r>
              <a:rPr lang="en-US" altLang="en-US" sz="2200" dirty="0"/>
              <a:t> function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The </a:t>
            </a:r>
            <a:r>
              <a:rPr lang="en-US" altLang="en-US" sz="2200" b="1" dirty="0"/>
              <a:t>abs</a:t>
            </a:r>
            <a:r>
              <a:rPr lang="en-US" altLang="en-US" sz="2200" dirty="0"/>
              <a:t> function finds the absolute value of -4 and returns the result, 4</a:t>
            </a:r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70232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Random Numbers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Several built-in functions generate random (actually, pseudo-random) numbers</a:t>
            </a:r>
          </a:p>
          <a:p>
            <a:r>
              <a:rPr lang="en-US" altLang="en-US" sz="2500" dirty="0"/>
              <a:t>Random number functions, or random number generators, start with a number called the </a:t>
            </a:r>
            <a:r>
              <a:rPr lang="en-US" altLang="en-US" sz="2500" b="1" i="1" dirty="0"/>
              <a:t>seed</a:t>
            </a:r>
            <a:r>
              <a:rPr lang="en-US" altLang="en-US" sz="2500" dirty="0"/>
              <a:t>; this is either a predetermined value or from the clock</a:t>
            </a:r>
          </a:p>
          <a:p>
            <a:r>
              <a:rPr lang="en-US" altLang="en-US" sz="2500" dirty="0"/>
              <a:t>By default MATLAB uses a predetermined value so it will always be the same</a:t>
            </a:r>
          </a:p>
          <a:p>
            <a:r>
              <a:rPr lang="en-US" altLang="en-US" sz="2500" dirty="0"/>
              <a:t>To set the seed using the built-in clock:</a:t>
            </a:r>
          </a:p>
          <a:p>
            <a:pPr lvl="1">
              <a:buNone/>
            </a:pPr>
            <a:r>
              <a:rPr lang="en-US" altLang="en-US" sz="2500" i="1" dirty="0"/>
              <a:t>	</a:t>
            </a:r>
            <a:r>
              <a:rPr lang="en-US" altLang="en-US" sz="2500" i="1" dirty="0" err="1"/>
              <a:t>rng</a:t>
            </a:r>
            <a:r>
              <a:rPr lang="en-US" altLang="en-US" sz="2500" i="1" dirty="0"/>
              <a:t>(‘shuffle’)</a:t>
            </a:r>
          </a:p>
          <a:p>
            <a:pPr>
              <a:buNone/>
            </a:pPr>
            <a:endParaRPr lang="en-US" altLang="en-US" sz="2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6175" y="3314700"/>
            <a:ext cx="1567682" cy="321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695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(Off-Topic) Quantum Random Number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21347"/>
          <a:stretch/>
        </p:blipFill>
        <p:spPr>
          <a:xfrm>
            <a:off x="1106962" y="1098787"/>
            <a:ext cx="9995856" cy="50419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41300" y="6293088"/>
            <a:ext cx="11303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www.nist.gov/news-events/news/2018/04/nists-new-quantum-method-generates-really-random-numbers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94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Random Real Numbers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The function </a:t>
            </a:r>
            <a:r>
              <a:rPr lang="en-US" altLang="en-US" sz="2500" b="1" dirty="0">
                <a:solidFill>
                  <a:srgbClr val="FF0000"/>
                </a:solidFill>
              </a:rPr>
              <a:t>rand</a:t>
            </a:r>
            <a:r>
              <a:rPr lang="en-US" altLang="en-US" sz="2500" dirty="0"/>
              <a:t> generates uniformly distributed random real numbers in the open interval </a:t>
            </a:r>
            <a:r>
              <a:rPr lang="en-US" altLang="en-US" sz="2500" dirty="0">
                <a:latin typeface="Courier New" panose="02070309020205020404" pitchFamily="49" charset="0"/>
                <a:cs typeface="Courier New" panose="02070309020205020404" pitchFamily="49" charset="0"/>
              </a:rPr>
              <a:t>(0,1)</a:t>
            </a:r>
          </a:p>
          <a:p>
            <a:r>
              <a:rPr lang="en-US" altLang="en-US" sz="2500" dirty="0"/>
              <a:t>Calling it with no arguments returns one random real number</a:t>
            </a:r>
          </a:p>
          <a:p>
            <a:r>
              <a:rPr lang="en-US" altLang="en-US" sz="2500" dirty="0"/>
              <a:t>To generate a random real number in the open interval </a:t>
            </a:r>
            <a:r>
              <a:rPr lang="en-US" altLang="en-US" sz="2500" dirty="0">
                <a:latin typeface="Courier New" panose="02070309020205020404" pitchFamily="49" charset="0"/>
                <a:cs typeface="Courier New" panose="02070309020205020404" pitchFamily="49" charset="0"/>
              </a:rPr>
              <a:t>(0,N)</a:t>
            </a:r>
            <a:r>
              <a:rPr lang="en-US" altLang="en-US" sz="2500" dirty="0"/>
              <a:t>:</a:t>
            </a:r>
          </a:p>
          <a:p>
            <a:pPr marL="641350" lvl="2" indent="0">
              <a:buFont typeface="Wingdings 2" panose="05020102010507070707" pitchFamily="18" charset="2"/>
              <a:buNone/>
            </a:pPr>
            <a:r>
              <a:rPr lang="en-US" altLang="en-US" sz="2500" dirty="0">
                <a:solidFill>
                  <a:srgbClr val="FF0000"/>
                </a:solidFill>
              </a:rPr>
              <a:t>rand * </a:t>
            </a:r>
            <a:r>
              <a:rPr lang="en-US" altLang="en-US" sz="2500" dirty="0" smtClean="0">
                <a:solidFill>
                  <a:srgbClr val="FF0000"/>
                </a:solidFill>
              </a:rPr>
              <a:t>N</a:t>
            </a:r>
            <a:endParaRPr lang="en-US" altLang="en-US" sz="2500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122795" y="3181890"/>
            <a:ext cx="457835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This random number generator is to avoid your hard-coding in your labs and </a:t>
            </a:r>
            <a:r>
              <a:rPr lang="en-US" sz="2000" dirty="0" smtClean="0">
                <a:solidFill>
                  <a:srgbClr val="FF0000"/>
                </a:solidFill>
              </a:rPr>
              <a:t>assignments </a:t>
            </a:r>
            <a:r>
              <a:rPr lang="en-US" sz="2000" dirty="0">
                <a:solidFill>
                  <a:srgbClr val="FF0000"/>
                </a:solidFill>
              </a:rPr>
              <a:t>because we do not know what values are used to check your code</a:t>
            </a:r>
            <a:endParaRPr lang="en-US" sz="2000" b="0" i="0" u="none" strike="noStrike" dirty="0">
              <a:solidFill>
                <a:srgbClr val="FF0000"/>
              </a:solidFill>
              <a:effectLst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1062038" y="3679084"/>
            <a:ext cx="4864100" cy="2051366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altLang="en-US" sz="2400" dirty="0" smtClean="0"/>
              <a:t>val1 = 10;</a:t>
            </a:r>
          </a:p>
          <a:p>
            <a:pPr>
              <a:buNone/>
            </a:pPr>
            <a:r>
              <a:rPr lang="en-US" altLang="en-US" sz="2400" dirty="0" smtClean="0"/>
              <a:t>val2 = 11;</a:t>
            </a:r>
          </a:p>
          <a:p>
            <a:pPr>
              <a:buNone/>
            </a:pPr>
            <a:endParaRPr lang="en-US" alt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544512" y="4793876"/>
            <a:ext cx="1061878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Ex) write a program to add ‘val1’ and ‘val2’ and assign a result to ‘val3’</a:t>
            </a:r>
            <a:endParaRPr lang="en-US" sz="2400" b="1" i="0" u="none" strike="noStrike" dirty="0">
              <a:effectLst/>
            </a:endParaRPr>
          </a:p>
        </p:txBody>
      </p:sp>
      <p:sp>
        <p:nvSpPr>
          <p:cNvPr id="7" name="Rectangle 3"/>
          <p:cNvSpPr txBox="1">
            <a:spLocks/>
          </p:cNvSpPr>
          <p:nvPr/>
        </p:nvSpPr>
        <p:spPr>
          <a:xfrm>
            <a:off x="1062038" y="5581650"/>
            <a:ext cx="4864100" cy="2051366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altLang="en-US" sz="2400" dirty="0" smtClean="0"/>
              <a:t>val3 = val1 + val2;</a:t>
            </a:r>
          </a:p>
          <a:p>
            <a:pPr>
              <a:buNone/>
            </a:pPr>
            <a:r>
              <a:rPr lang="en-US" altLang="en-US" sz="2400" dirty="0" smtClean="0"/>
              <a:t>val3 = 21;</a:t>
            </a:r>
            <a:endParaRPr lang="en-US" alt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2365376" y="6078626"/>
            <a:ext cx="41656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hard coding</a:t>
            </a:r>
            <a:endParaRPr lang="en-US" sz="2000" b="0" i="0" u="none" strike="noStrike" dirty="0"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631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Learning Outline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52276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sz="2500" dirty="0"/>
              <a:t>Variables, Assignments, and Modifying Variables</a:t>
            </a:r>
          </a:p>
          <a:p>
            <a:r>
              <a:rPr lang="en-US" altLang="en-US" sz="2500" dirty="0"/>
              <a:t>Variable Naming Convention</a:t>
            </a:r>
          </a:p>
          <a:p>
            <a:r>
              <a:rPr lang="en-US" altLang="en-US" sz="2500" dirty="0"/>
              <a:t>Data Types, Type Size, and Range</a:t>
            </a:r>
          </a:p>
          <a:p>
            <a:r>
              <a:rPr lang="en-US" altLang="en-US" sz="2500" dirty="0"/>
              <a:t>Encoding + ASCII Table</a:t>
            </a:r>
          </a:p>
          <a:p>
            <a:r>
              <a:rPr lang="en-US" altLang="en-US" sz="2500" dirty="0"/>
              <a:t>Mathematical and Relational Operators</a:t>
            </a:r>
          </a:p>
          <a:p>
            <a:r>
              <a:rPr lang="en-US" altLang="en-US" sz="2500" dirty="0"/>
              <a:t>Operator Precedence</a:t>
            </a:r>
          </a:p>
          <a:p>
            <a:r>
              <a:rPr lang="en-US" altLang="en-US" sz="2500" dirty="0"/>
              <a:t>Using Functions</a:t>
            </a:r>
          </a:p>
          <a:p>
            <a:r>
              <a:rPr lang="en-US" altLang="en-US" sz="2500" dirty="0"/>
              <a:t>Random Numbers</a:t>
            </a:r>
          </a:p>
          <a:p>
            <a:r>
              <a:rPr lang="en-US" altLang="en-US" sz="2500" dirty="0"/>
              <a:t>Output and Formatting</a:t>
            </a:r>
          </a:p>
          <a:p>
            <a:r>
              <a:rPr lang="en-US" altLang="en-US" sz="2500" dirty="0"/>
              <a:t>Programming </a:t>
            </a:r>
            <a:r>
              <a:rPr lang="en-US" altLang="en-US" sz="2500" dirty="0" smtClean="0"/>
              <a:t>Tips</a:t>
            </a:r>
            <a:endParaRPr lang="en-US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69766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FFFF00"/>
                </a:solidFill>
              </a:rPr>
              <a:t>Example</a:t>
            </a:r>
            <a:r>
              <a:rPr lang="en-US" altLang="en-US" dirty="0" smtClean="0">
                <a:solidFill>
                  <a:srgbClr val="FFFF00"/>
                </a:solidFill>
              </a:rPr>
              <a:t>: </a:t>
            </a:r>
            <a:r>
              <a:rPr lang="en-US" altLang="en-US" dirty="0" smtClean="0"/>
              <a:t>Random Numbers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569342-4CDF-451F-B696-147A98A6D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1251840"/>
            <a:ext cx="7929577" cy="46380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F2B7D7-C7B9-4BEE-8EAF-B3D806A36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2652" y="2748930"/>
            <a:ext cx="1905000" cy="32480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E80099-AD45-4685-8C0C-48FBA6F6E1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2247" y="2796554"/>
            <a:ext cx="1847850" cy="3152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029D58-67A2-4194-BC34-6E8C614CF338}"/>
              </a:ext>
            </a:extLst>
          </p:cNvPr>
          <p:cNvSpPr txBox="1"/>
          <p:nvPr/>
        </p:nvSpPr>
        <p:spPr>
          <a:xfrm>
            <a:off x="8589802" y="2548875"/>
            <a:ext cx="920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>
                <a:latin typeface="+mj-lt"/>
                <a:cs typeface="Arial" pitchFamily="34" charset="0"/>
              </a:rPr>
              <a:t>Run #1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205DD6-ADE4-40A4-BA74-61B08D153464}"/>
              </a:ext>
            </a:extLst>
          </p:cNvPr>
          <p:cNvSpPr txBox="1"/>
          <p:nvPr/>
        </p:nvSpPr>
        <p:spPr>
          <a:xfrm>
            <a:off x="10338950" y="2548875"/>
            <a:ext cx="9204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>
                <a:latin typeface="+mj-lt"/>
                <a:cs typeface="Arial" pitchFamily="34" charset="0"/>
              </a:rPr>
              <a:t>Run #2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A6DE34-6D60-4BB6-89C0-EA651A0E80FC}"/>
              </a:ext>
            </a:extLst>
          </p:cNvPr>
          <p:cNvSpPr/>
          <p:nvPr/>
        </p:nvSpPr>
        <p:spPr>
          <a:xfrm>
            <a:off x="8447714" y="2860646"/>
            <a:ext cx="3622383" cy="964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5DEA909-3D4F-4087-9CDA-4DFF51C126D4}"/>
              </a:ext>
            </a:extLst>
          </p:cNvPr>
          <p:cNvSpPr/>
          <p:nvPr/>
        </p:nvSpPr>
        <p:spPr>
          <a:xfrm>
            <a:off x="8411055" y="4966321"/>
            <a:ext cx="3622383" cy="96473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A34A6F-CBC9-4570-9017-9EC1D0450E0F}"/>
              </a:ext>
            </a:extLst>
          </p:cNvPr>
          <p:cNvSpPr txBox="1"/>
          <p:nvPr/>
        </p:nvSpPr>
        <p:spPr>
          <a:xfrm>
            <a:off x="5462845" y="4987023"/>
            <a:ext cx="2631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Arial" pitchFamily="34" charset="0"/>
                <a:cs typeface="Arial" pitchFamily="34" charset="0"/>
              </a:rPr>
              <a:t>The random number values </a:t>
            </a:r>
            <a:r>
              <a:rPr lang="en-CA" b="1" dirty="0">
                <a:latin typeface="Arial" pitchFamily="34" charset="0"/>
                <a:cs typeface="Arial" pitchFamily="34" charset="0"/>
              </a:rPr>
              <a:t>don’t change </a:t>
            </a:r>
            <a:r>
              <a:rPr lang="en-CA" dirty="0">
                <a:latin typeface="Arial" pitchFamily="34" charset="0"/>
                <a:cs typeface="Arial" pitchFamily="34" charset="0"/>
              </a:rPr>
              <a:t>from each run!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AC4604-5F52-4CAE-ACE8-0C69156C8A5D}"/>
              </a:ext>
            </a:extLst>
          </p:cNvPr>
          <p:cNvSpPr txBox="1"/>
          <p:nvPr/>
        </p:nvSpPr>
        <p:spPr>
          <a:xfrm>
            <a:off x="5669647" y="2881348"/>
            <a:ext cx="2422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Arial" pitchFamily="34" charset="0"/>
                <a:cs typeface="Arial" pitchFamily="34" charset="0"/>
              </a:rPr>
              <a:t>The random number values </a:t>
            </a:r>
            <a:r>
              <a:rPr lang="en-CA" b="1" dirty="0">
                <a:latin typeface="Arial" pitchFamily="34" charset="0"/>
                <a:cs typeface="Arial" pitchFamily="34" charset="0"/>
              </a:rPr>
              <a:t>change </a:t>
            </a:r>
            <a:r>
              <a:rPr lang="en-CA" dirty="0">
                <a:latin typeface="Arial" pitchFamily="34" charset="0"/>
                <a:cs typeface="Arial" pitchFamily="34" charset="0"/>
              </a:rPr>
              <a:t>from each run!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B60994C-B960-4F52-9504-C905053EE54B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8091714" y="3343013"/>
            <a:ext cx="356000" cy="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6DD0234-8348-4981-A6AB-2CBACC9B13ED}"/>
              </a:ext>
            </a:extLst>
          </p:cNvPr>
          <p:cNvCxnSpPr>
            <a:cxnSpLocks/>
            <a:stCxn id="12" idx="3"/>
            <a:endCxn id="11" idx="1"/>
          </p:cNvCxnSpPr>
          <p:nvPr/>
        </p:nvCxnSpPr>
        <p:spPr>
          <a:xfrm>
            <a:off x="8094374" y="5448688"/>
            <a:ext cx="316681" cy="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388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Characters and Strings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300" dirty="0"/>
              <a:t>A </a:t>
            </a:r>
            <a:r>
              <a:rPr lang="en-US" altLang="en-US" sz="2300" b="1" i="1" dirty="0"/>
              <a:t>character</a:t>
            </a:r>
            <a:r>
              <a:rPr lang="en-US" altLang="en-US" sz="2300" dirty="0"/>
              <a:t> is a single character in single quotes</a:t>
            </a:r>
          </a:p>
          <a:p>
            <a:r>
              <a:rPr lang="en-US" altLang="en-US" sz="2300" u="sng" dirty="0">
                <a:solidFill>
                  <a:srgbClr val="FF0000"/>
                </a:solidFill>
              </a:rPr>
              <a:t>All characters in the computer</a:t>
            </a:r>
            <a:r>
              <a:rPr lang="ja-JP" altLang="en-US" sz="2300" u="sng" dirty="0">
                <a:solidFill>
                  <a:srgbClr val="FF0000"/>
                </a:solidFill>
              </a:rPr>
              <a:t>’</a:t>
            </a:r>
            <a:r>
              <a:rPr lang="en-US" altLang="ja-JP" sz="2300" u="sng" dirty="0">
                <a:solidFill>
                  <a:srgbClr val="FF0000"/>
                </a:solidFill>
              </a:rPr>
              <a:t>s character set are put in an order using a </a:t>
            </a:r>
            <a:r>
              <a:rPr lang="en-US" altLang="ja-JP" sz="2300" b="1" i="1" u="sng" dirty="0">
                <a:solidFill>
                  <a:srgbClr val="FF0000"/>
                </a:solidFill>
              </a:rPr>
              <a:t>character encoding</a:t>
            </a:r>
          </a:p>
          <a:p>
            <a:pPr lvl="1"/>
            <a:r>
              <a:rPr lang="en-US" altLang="en-US" sz="2300" dirty="0"/>
              <a:t>In the character encoding sequence, the letters of the alphabet are in order, e.g. ‘a’ comes before ‘b’</a:t>
            </a:r>
          </a:p>
          <a:p>
            <a:pPr lvl="1"/>
            <a:r>
              <a:rPr lang="en-US" altLang="en-US" sz="2300" dirty="0"/>
              <a:t>Common encoding ASCII has 128 characters, but MATLAB can use a much larger encoding sequence</a:t>
            </a:r>
          </a:p>
          <a:p>
            <a:r>
              <a:rPr lang="en-US" altLang="ja-JP" sz="2300" dirty="0"/>
              <a:t>The </a:t>
            </a:r>
            <a:r>
              <a:rPr lang="en-US" altLang="ja-JP" sz="2300" b="1" i="1" dirty="0"/>
              <a:t>character set </a:t>
            </a:r>
            <a:r>
              <a:rPr lang="en-US" altLang="ja-JP" sz="2300" dirty="0"/>
              <a:t>includes all letters of the alphabet, digits, punctuation marks, space, return, etc.</a:t>
            </a:r>
            <a:r>
              <a:rPr lang="en-US" altLang="ja-JP" sz="2300" b="1" dirty="0"/>
              <a:t> </a:t>
            </a:r>
            <a:endParaRPr lang="en-US" altLang="ja-JP" sz="2300" dirty="0"/>
          </a:p>
          <a:p>
            <a:r>
              <a:rPr lang="en-US" altLang="en-US" sz="2300" dirty="0"/>
              <a:t>Character vectors are sequences of characters in single quotes, e.g. </a:t>
            </a:r>
            <a:r>
              <a:rPr lang="ja-JP" altLang="en-US" sz="2300" dirty="0"/>
              <a:t>‘</a:t>
            </a:r>
            <a:r>
              <a:rPr lang="en-US" altLang="ja-JP" sz="2300" dirty="0"/>
              <a:t>hello and how are you?</a:t>
            </a:r>
            <a:r>
              <a:rPr lang="ja-JP" altLang="en-US" sz="2300" dirty="0"/>
              <a:t>’</a:t>
            </a:r>
            <a:endParaRPr lang="en-US" altLang="ja-JP" sz="2300" dirty="0"/>
          </a:p>
          <a:p>
            <a:r>
              <a:rPr lang="en-US" altLang="ja-JP" sz="2300" b="1" i="1" u="sng" dirty="0">
                <a:solidFill>
                  <a:srgbClr val="FF0000"/>
                </a:solidFill>
              </a:rPr>
              <a:t>Strings </a:t>
            </a:r>
            <a:r>
              <a:rPr lang="en-US" altLang="ja-JP" sz="2300" u="sng" dirty="0"/>
              <a:t>are sequences of characters in double quotes, e.g. “ciao </a:t>
            </a:r>
            <a:r>
              <a:rPr lang="en-US" altLang="ja-JP" sz="2300" u="sng" dirty="0" err="1"/>
              <a:t>bella</a:t>
            </a:r>
            <a:r>
              <a:rPr lang="en-US" altLang="ja-JP" sz="2300" u="sng" dirty="0"/>
              <a:t>”</a:t>
            </a:r>
          </a:p>
          <a:p>
            <a:pPr>
              <a:buNone/>
            </a:pPr>
            <a:endParaRPr lang="en-US" altLang="en-US" sz="2300" dirty="0"/>
          </a:p>
        </p:txBody>
      </p:sp>
    </p:spTree>
    <p:extLst>
      <p:ext uri="{BB962C8B-B14F-4D97-AF65-F5344CB8AC3E}">
        <p14:creationId xmlns:p14="http://schemas.microsoft.com/office/powerpoint/2010/main" val="131465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Characters and Encoding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298450" y="1192213"/>
            <a:ext cx="539750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200" dirty="0" smtClean="0"/>
              <a:t>Standard </a:t>
            </a:r>
            <a:r>
              <a:rPr lang="en-US" altLang="en-US" sz="2200" dirty="0"/>
              <a:t>ASCII has 128 characters; integer equivalents are 0-127</a:t>
            </a:r>
          </a:p>
          <a:p>
            <a:r>
              <a:rPr lang="en-US" altLang="en-US" sz="2200" dirty="0" smtClean="0"/>
              <a:t>Any </a:t>
            </a:r>
            <a:r>
              <a:rPr lang="en-US" altLang="en-US" sz="2200" dirty="0"/>
              <a:t>number function can convert a character to its integer equivalent </a:t>
            </a:r>
          </a:p>
          <a:p>
            <a:pPr marL="366713" lvl="1" indent="0">
              <a:buNone/>
            </a:pPr>
            <a:r>
              <a:rPr lang="en-US" altLang="en-US" sz="2200" i="1" dirty="0"/>
              <a:t>&gt;&gt; </a:t>
            </a:r>
            <a:r>
              <a:rPr lang="en-US" altLang="en-US" sz="2200" i="1" dirty="0" err="1"/>
              <a:t>numequiv</a:t>
            </a:r>
            <a:r>
              <a:rPr lang="en-US" altLang="en-US" sz="2200" i="1" dirty="0"/>
              <a:t> = double('a')</a:t>
            </a:r>
            <a:endParaRPr lang="en-US" altLang="en-US" sz="2200" dirty="0"/>
          </a:p>
          <a:p>
            <a:pPr marL="366713" lvl="1" indent="0">
              <a:buFont typeface="Wingdings 2" panose="05020102010507070707" pitchFamily="18" charset="2"/>
              <a:buNone/>
            </a:pPr>
            <a:r>
              <a:rPr lang="en-US" altLang="en-US" sz="2200" dirty="0" err="1"/>
              <a:t>numequiv</a:t>
            </a:r>
            <a:r>
              <a:rPr lang="en-US" altLang="en-US" sz="2200" dirty="0"/>
              <a:t> =</a:t>
            </a:r>
          </a:p>
          <a:p>
            <a:pPr marL="366713" lvl="1" indent="0">
              <a:buFont typeface="Wingdings 2" panose="05020102010507070707" pitchFamily="18" charset="2"/>
              <a:buNone/>
            </a:pPr>
            <a:r>
              <a:rPr lang="en-US" altLang="en-US" sz="2200" dirty="0"/>
              <a:t>    97</a:t>
            </a:r>
          </a:p>
          <a:p>
            <a:r>
              <a:rPr lang="en-US" altLang="en-US" sz="2200" dirty="0" smtClean="0"/>
              <a:t>The </a:t>
            </a:r>
            <a:r>
              <a:rPr lang="en-US" altLang="en-US" sz="2200" dirty="0"/>
              <a:t>function </a:t>
            </a:r>
            <a:r>
              <a:rPr lang="en-US" altLang="en-US" sz="2200" b="1" dirty="0"/>
              <a:t>char</a:t>
            </a:r>
            <a:r>
              <a:rPr lang="en-US" altLang="en-US" sz="2200" dirty="0"/>
              <a:t> converts an integer to the character equivalent (e.g. </a:t>
            </a:r>
            <a:r>
              <a:rPr lang="en-US" altLang="en-US" sz="2200" b="1" dirty="0"/>
              <a:t>char(97)</a:t>
            </a:r>
            <a:r>
              <a:rPr lang="en-US" altLang="en-US" sz="2200" dirty="0"/>
              <a:t>)</a:t>
            </a:r>
          </a:p>
          <a:p>
            <a:r>
              <a:rPr lang="en-US" altLang="en-US" sz="2200" dirty="0"/>
              <a:t>MATLAB uses an encoding that has 65535 characters; the first 128 are equivalent to ASCII</a:t>
            </a:r>
          </a:p>
        </p:txBody>
      </p:sp>
      <p:sp>
        <p:nvSpPr>
          <p:cNvPr id="4" name="Rectangle 3"/>
          <p:cNvSpPr/>
          <p:nvPr/>
        </p:nvSpPr>
        <p:spPr>
          <a:xfrm>
            <a:off x="298450" y="6342818"/>
            <a:ext cx="77660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https://ee.hawaii.edu/~</a:t>
            </a:r>
            <a:r>
              <a:rPr lang="en-US" dirty="0" smtClean="0">
                <a:hlinkClick r:id="rId2"/>
              </a:rPr>
              <a:t>tep/EE160/Book/chap4/subsection2.1.1.1.html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187" y="1192213"/>
            <a:ext cx="5707063" cy="342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88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ASCII Table</a:t>
            </a:r>
            <a:endParaRPr lang="en-US" dirty="0"/>
          </a:p>
        </p:txBody>
      </p:sp>
      <p:pic>
        <p:nvPicPr>
          <p:cNvPr id="2050" name="Picture 2" descr="Ascii Tab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082992"/>
            <a:ext cx="7650041" cy="5221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8197389" y="6368534"/>
            <a:ext cx="2787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http://www.asciitable.com/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9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 smtClean="0"/>
              <a:t>Output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300" dirty="0"/>
              <a:t>There are two basic output functions:</a:t>
            </a:r>
          </a:p>
          <a:p>
            <a:pPr lvl="1">
              <a:lnSpc>
                <a:spcPct val="80000"/>
              </a:lnSpc>
            </a:pPr>
            <a:r>
              <a:rPr lang="en-US" altLang="en-US" sz="2300" b="1" dirty="0" err="1"/>
              <a:t>disp</a:t>
            </a:r>
            <a:r>
              <a:rPr lang="en-US" altLang="en-US" sz="2300" dirty="0"/>
              <a:t>, which is a quick way to display things</a:t>
            </a:r>
          </a:p>
          <a:p>
            <a:pPr lvl="1">
              <a:lnSpc>
                <a:spcPct val="80000"/>
              </a:lnSpc>
            </a:pPr>
            <a:r>
              <a:rPr lang="en-US" altLang="en-US" sz="2300" b="1" dirty="0" err="1"/>
              <a:t>fprintf</a:t>
            </a:r>
            <a:r>
              <a:rPr lang="en-US" altLang="en-US" sz="2300" dirty="0"/>
              <a:t>, which allows formatting</a:t>
            </a:r>
          </a:p>
          <a:p>
            <a:pPr>
              <a:lnSpc>
                <a:spcPct val="80000"/>
              </a:lnSpc>
            </a:pPr>
            <a:r>
              <a:rPr lang="en-US" altLang="en-US" sz="2300" dirty="0"/>
              <a:t>The </a:t>
            </a:r>
            <a:r>
              <a:rPr lang="en-US" altLang="en-US" sz="2300" b="1" dirty="0" err="1"/>
              <a:t>fprintf</a:t>
            </a:r>
            <a:r>
              <a:rPr lang="en-US" altLang="en-US" sz="2300" dirty="0"/>
              <a:t> function uses </a:t>
            </a:r>
            <a:r>
              <a:rPr lang="en-US" altLang="en-US" sz="2300" b="1" i="1" dirty="0"/>
              <a:t>format specifiers </a:t>
            </a:r>
            <a:r>
              <a:rPr lang="en-US" altLang="en-US" sz="2300" dirty="0"/>
              <a:t>which include </a:t>
            </a:r>
            <a:r>
              <a:rPr lang="en-US" altLang="en-US" sz="2300" b="1" i="1" dirty="0"/>
              <a:t>place</a:t>
            </a:r>
            <a:r>
              <a:rPr lang="en-US" altLang="en-US" sz="2300" dirty="0"/>
              <a:t> </a:t>
            </a:r>
            <a:r>
              <a:rPr lang="en-US" altLang="en-US" sz="2300" b="1" i="1" dirty="0"/>
              <a:t>holders</a:t>
            </a:r>
            <a:r>
              <a:rPr lang="en-US" altLang="en-US" sz="2300" dirty="0"/>
              <a:t>; these have </a:t>
            </a:r>
            <a:r>
              <a:rPr lang="en-US" altLang="en-US" sz="2300" b="1" i="1" dirty="0"/>
              <a:t>conversion characters</a:t>
            </a:r>
            <a:r>
              <a:rPr lang="en-US" altLang="en-US" sz="2300" dirty="0"/>
              <a:t>: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300" dirty="0">
                <a:solidFill>
                  <a:srgbClr val="FF0000"/>
                </a:solidFill>
              </a:rPr>
              <a:t>%d integers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300" dirty="0">
                <a:solidFill>
                  <a:srgbClr val="FF0000"/>
                </a:solidFill>
              </a:rPr>
              <a:t>%f floats (real numbers)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300" dirty="0">
                <a:solidFill>
                  <a:srgbClr val="FF0000"/>
                </a:solidFill>
              </a:rPr>
              <a:t>%c single characters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2300" dirty="0">
                <a:solidFill>
                  <a:srgbClr val="FF0000"/>
                </a:solidFill>
              </a:rPr>
              <a:t>%s string of </a:t>
            </a:r>
            <a:r>
              <a:rPr lang="en-US" altLang="en-US" sz="2300" dirty="0" smtClean="0">
                <a:solidFill>
                  <a:srgbClr val="FF0000"/>
                </a:solidFill>
              </a:rPr>
              <a:t>characters</a:t>
            </a:r>
          </a:p>
          <a:p>
            <a:pPr>
              <a:lnSpc>
                <a:spcPct val="80000"/>
              </a:lnSpc>
            </a:pPr>
            <a:endParaRPr lang="en-US" altLang="en-US" sz="2300" dirty="0" smtClean="0"/>
          </a:p>
          <a:p>
            <a:pPr>
              <a:lnSpc>
                <a:spcPct val="80000"/>
              </a:lnSpc>
            </a:pPr>
            <a:r>
              <a:rPr lang="en-US" altLang="en-US" sz="2300" dirty="0" smtClean="0"/>
              <a:t>Use </a:t>
            </a:r>
            <a:r>
              <a:rPr lang="en-US" altLang="en-US" sz="2300" dirty="0"/>
              <a:t>%#x  where # is an integer and x is the conversion character to specify the </a:t>
            </a:r>
            <a:r>
              <a:rPr lang="en-US" altLang="en-US" sz="2300" b="1" i="1" dirty="0"/>
              <a:t>field width </a:t>
            </a:r>
            <a:r>
              <a:rPr lang="en-US" altLang="en-US" sz="2300" dirty="0"/>
              <a:t>of #</a:t>
            </a:r>
          </a:p>
          <a:p>
            <a:pPr>
              <a:lnSpc>
                <a:spcPct val="80000"/>
              </a:lnSpc>
            </a:pPr>
            <a:r>
              <a:rPr lang="en-US" altLang="en-US" sz="2300" dirty="0"/>
              <a:t>%#.#x specifies a field width and the number of decimal places</a:t>
            </a:r>
          </a:p>
          <a:p>
            <a:pPr>
              <a:lnSpc>
                <a:spcPct val="80000"/>
              </a:lnSpc>
            </a:pPr>
            <a:r>
              <a:rPr lang="en-US" altLang="en-US" sz="2300" dirty="0"/>
              <a:t>%.#x specifies just the number of decimal places (or characters in a string); the field width will be expanded as necessary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13435" y="4460240"/>
            <a:ext cx="10368280" cy="18542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0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Example</a:t>
            </a:r>
            <a:r>
              <a:rPr lang="en-US" dirty="0" smtClean="0"/>
              <a:t>: Field &amp; Numeric Formatting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r="47256" b="14546"/>
          <a:stretch/>
        </p:blipFill>
        <p:spPr>
          <a:xfrm>
            <a:off x="241300" y="1624063"/>
            <a:ext cx="11439377" cy="30441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79710" t="6755" r="125" b="7791"/>
          <a:stretch/>
        </p:blipFill>
        <p:spPr>
          <a:xfrm>
            <a:off x="6266944" y="1838542"/>
            <a:ext cx="4373498" cy="3044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35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Formatting Output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Other formatting:</a:t>
            </a:r>
          </a:p>
          <a:p>
            <a:pPr lvl="1"/>
            <a:r>
              <a:rPr lang="en-US" altLang="en-US" sz="2500" dirty="0"/>
              <a:t>\n newline character</a:t>
            </a:r>
          </a:p>
          <a:p>
            <a:pPr lvl="1"/>
            <a:r>
              <a:rPr lang="en-US" altLang="en-US" sz="2500" dirty="0"/>
              <a:t>\t tab character</a:t>
            </a:r>
          </a:p>
          <a:p>
            <a:pPr lvl="1"/>
            <a:r>
              <a:rPr lang="en-US" altLang="en-US" sz="2500" dirty="0"/>
              <a:t>left justify with </a:t>
            </a:r>
            <a:r>
              <a:rPr lang="ja-JP" altLang="en-US" sz="2500" dirty="0"/>
              <a:t>‘</a:t>
            </a:r>
            <a:r>
              <a:rPr lang="en-US" altLang="ja-JP" sz="2500" dirty="0"/>
              <a:t>-</a:t>
            </a:r>
            <a:r>
              <a:rPr lang="ja-JP" altLang="en-US" sz="2500" dirty="0"/>
              <a:t>’</a:t>
            </a:r>
            <a:r>
              <a:rPr lang="en-US" altLang="ja-JP" sz="2500" dirty="0"/>
              <a:t> e.g. %-5d</a:t>
            </a:r>
          </a:p>
          <a:p>
            <a:pPr lvl="1"/>
            <a:r>
              <a:rPr lang="en-US" altLang="en-US" sz="2500" dirty="0"/>
              <a:t>to print one slash: \\</a:t>
            </a:r>
          </a:p>
          <a:p>
            <a:pPr lvl="1"/>
            <a:r>
              <a:rPr lang="en-US" altLang="en-US" sz="2500" dirty="0"/>
              <a:t>to print one single quote: </a:t>
            </a:r>
            <a:r>
              <a:rPr lang="ja-JP" altLang="en-US" sz="2500" dirty="0"/>
              <a:t>‘‘</a:t>
            </a:r>
            <a:r>
              <a:rPr lang="en-US" altLang="ja-JP" sz="2500" dirty="0"/>
              <a:t> (two single quotes)</a:t>
            </a:r>
          </a:p>
          <a:p>
            <a:r>
              <a:rPr lang="en-US" altLang="en-US" sz="2500" dirty="0"/>
              <a:t>Printing vectors and matrices: usually easier with </a:t>
            </a:r>
            <a:r>
              <a:rPr lang="en-US" altLang="en-US" sz="2500" b="1" dirty="0" err="1"/>
              <a:t>disp</a:t>
            </a:r>
            <a:endParaRPr lang="en-US" alt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176724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Example</a:t>
            </a:r>
            <a:r>
              <a:rPr lang="en-US" dirty="0" smtClean="0"/>
              <a:t>:  Print Formatting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3500" b="43260"/>
          <a:stretch/>
        </p:blipFill>
        <p:spPr>
          <a:xfrm>
            <a:off x="8956876" y="1117382"/>
            <a:ext cx="2916890" cy="29252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698" y="4112740"/>
            <a:ext cx="8420299" cy="22784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39211" b="2430"/>
          <a:stretch/>
        </p:blipFill>
        <p:spPr>
          <a:xfrm>
            <a:off x="241300" y="1048983"/>
            <a:ext cx="8472337" cy="396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511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Relational Expressions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altLang="en-US" sz="2200" dirty="0"/>
              <a:t>The relational operators in MATLAB are: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&gt;		greater than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&lt;		less than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&gt;=	greater than or equals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&lt;=	less than or equals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==	equality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~=	inequality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The resulting type is </a:t>
            </a:r>
            <a:r>
              <a:rPr lang="en-US" altLang="en-US" sz="2200" b="1" dirty="0"/>
              <a:t>logical</a:t>
            </a:r>
            <a:r>
              <a:rPr lang="en-US" altLang="en-US" sz="2200" dirty="0"/>
              <a:t> 1 for true or 0 for false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The logical operators are: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||		or for scalars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&amp;&amp;	and for scalars</a:t>
            </a:r>
          </a:p>
          <a:p>
            <a:pPr lvl="2">
              <a:lnSpc>
                <a:spcPct val="80000"/>
              </a:lnSpc>
              <a:buNone/>
            </a:pPr>
            <a:r>
              <a:rPr lang="en-US" altLang="en-US" sz="1900" dirty="0"/>
              <a:t>~		not</a:t>
            </a:r>
          </a:p>
          <a:p>
            <a:pPr>
              <a:lnSpc>
                <a:spcPct val="80000"/>
              </a:lnSpc>
            </a:pPr>
            <a:r>
              <a:rPr lang="en-US" altLang="en-US" sz="2200" dirty="0"/>
              <a:t>Also, </a:t>
            </a:r>
            <a:r>
              <a:rPr lang="en-US" altLang="en-US" sz="2200" b="1" dirty="0" err="1"/>
              <a:t>xor</a:t>
            </a:r>
            <a:r>
              <a:rPr lang="en-US" altLang="en-US" sz="2200" dirty="0"/>
              <a:t> function which returns logical true if only one of the arguments is true</a:t>
            </a:r>
          </a:p>
        </p:txBody>
      </p:sp>
      <p:sp>
        <p:nvSpPr>
          <p:cNvPr id="4" name="Rectangle 3"/>
          <p:cNvSpPr/>
          <p:nvPr/>
        </p:nvSpPr>
        <p:spPr>
          <a:xfrm>
            <a:off x="8943975" y="5581650"/>
            <a:ext cx="21304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u="sng" dirty="0" smtClean="0">
                <a:solidFill>
                  <a:srgbClr val="FF0000"/>
                </a:solidFill>
              </a:rPr>
              <a:t>Very important !!!</a:t>
            </a:r>
            <a:endParaRPr lang="en-US" sz="2000" b="0" i="0" u="sng" strike="noStrike" dirty="0">
              <a:solidFill>
                <a:srgbClr val="FF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4324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Truth Table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A truth table shows how the results from the logical operators for all combinations</a:t>
            </a:r>
          </a:p>
          <a:p>
            <a:endParaRPr lang="en-US" altLang="en-US" sz="2500" dirty="0"/>
          </a:p>
          <a:p>
            <a:endParaRPr lang="en-US" altLang="en-US" sz="2500" dirty="0"/>
          </a:p>
          <a:p>
            <a:endParaRPr lang="en-US" altLang="en-US" sz="2500" dirty="0"/>
          </a:p>
          <a:p>
            <a:endParaRPr lang="en-US" altLang="en-US" sz="2500" dirty="0"/>
          </a:p>
          <a:p>
            <a:r>
              <a:rPr lang="en-US" altLang="en-US" sz="2500" dirty="0"/>
              <a:t>Note that the logical operators are commutative (.e.g., x|| y is equivalent to y || x)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6956419"/>
              </p:ext>
            </p:extLst>
          </p:nvPr>
        </p:nvGraphicFramePr>
        <p:xfrm>
          <a:off x="876299" y="2320130"/>
          <a:ext cx="8902701" cy="1483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" name="Document" r:id="rId3" imgW="5625893" imgH="901667" progId="Word.Document.12">
                  <p:embed/>
                </p:oleObj>
              </mc:Choice>
              <mc:Fallback>
                <p:oleObj name="Document" r:id="rId3" imgW="5625893" imgH="901667" progId="Word.Document.12">
                  <p:embed/>
                  <p:pic>
                    <p:nvPicPr>
                      <p:cNvPr id="37891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6299" y="2320130"/>
                        <a:ext cx="8902701" cy="148393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7939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Variables and Assignments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To store a value, use a </a:t>
            </a:r>
            <a:r>
              <a:rPr lang="en-US" altLang="en-US" sz="2500" i="1" dirty="0">
                <a:solidFill>
                  <a:srgbClr val="FF0000"/>
                </a:solidFill>
              </a:rPr>
              <a:t>variable</a:t>
            </a:r>
          </a:p>
          <a:p>
            <a:r>
              <a:rPr lang="en-US" altLang="en-US" sz="2500" dirty="0" smtClean="0"/>
              <a:t>One </a:t>
            </a:r>
            <a:r>
              <a:rPr lang="en-US" altLang="en-US" sz="2500" dirty="0"/>
              <a:t>way to put a value in a variable is with an </a:t>
            </a:r>
            <a:r>
              <a:rPr lang="en-US" altLang="en-US" sz="2500" i="1" dirty="0">
                <a:solidFill>
                  <a:srgbClr val="FF0000"/>
                </a:solidFill>
              </a:rPr>
              <a:t>assignment statement</a:t>
            </a:r>
          </a:p>
          <a:p>
            <a:r>
              <a:rPr lang="en-US" altLang="en-US" sz="2500" dirty="0" smtClean="0"/>
              <a:t>General </a:t>
            </a:r>
            <a:r>
              <a:rPr lang="en-US" altLang="en-US" sz="2500" dirty="0"/>
              <a:t>form:</a:t>
            </a:r>
          </a:p>
          <a:p>
            <a:pPr lvl="2">
              <a:buNone/>
            </a:pPr>
            <a:r>
              <a:rPr lang="en-US" altLang="en-US" sz="2500" i="1" dirty="0">
                <a:solidFill>
                  <a:srgbClr val="FF0000"/>
                </a:solidFill>
              </a:rPr>
              <a:t>variable = expression</a:t>
            </a:r>
          </a:p>
          <a:p>
            <a:r>
              <a:rPr lang="en-US" altLang="en-US" sz="2500" dirty="0"/>
              <a:t>The order is important</a:t>
            </a:r>
          </a:p>
          <a:p>
            <a:pPr lvl="1"/>
            <a:r>
              <a:rPr lang="en-US" altLang="en-US" sz="2500" b="1" dirty="0">
                <a:solidFill>
                  <a:srgbClr val="FF0000"/>
                </a:solidFill>
              </a:rPr>
              <a:t>variable name on the left</a:t>
            </a:r>
          </a:p>
          <a:p>
            <a:pPr lvl="1"/>
            <a:r>
              <a:rPr lang="en-US" altLang="en-US" sz="2500" dirty="0"/>
              <a:t>the assignment operator </a:t>
            </a:r>
            <a:r>
              <a:rPr lang="ja-JP" altLang="en-US" sz="2500" dirty="0"/>
              <a:t>“</a:t>
            </a:r>
            <a:r>
              <a:rPr lang="en-US" altLang="ja-JP" sz="2500" dirty="0"/>
              <a:t>=</a:t>
            </a:r>
            <a:r>
              <a:rPr lang="ja-JP" altLang="en-US" sz="2500" dirty="0"/>
              <a:t>”</a:t>
            </a:r>
            <a:r>
              <a:rPr lang="en-US" altLang="ja-JP" sz="2500" dirty="0"/>
              <a:t> (</a:t>
            </a:r>
            <a:r>
              <a:rPr lang="en-US" altLang="ja-JP" sz="2500" u="sng" dirty="0">
                <a:solidFill>
                  <a:srgbClr val="FF0000"/>
                </a:solidFill>
              </a:rPr>
              <a:t>Note: this does NOT mean equality</a:t>
            </a:r>
            <a:r>
              <a:rPr lang="en-US" altLang="ja-JP" sz="2500" dirty="0"/>
              <a:t>)</a:t>
            </a:r>
          </a:p>
          <a:p>
            <a:pPr lvl="1"/>
            <a:r>
              <a:rPr lang="en-US" altLang="en-US" sz="2500" dirty="0"/>
              <a:t>expression on the right</a:t>
            </a:r>
          </a:p>
        </p:txBody>
      </p:sp>
    </p:spTree>
    <p:extLst>
      <p:ext uri="{BB962C8B-B14F-4D97-AF65-F5344CB8AC3E}">
        <p14:creationId xmlns:p14="http://schemas.microsoft.com/office/powerpoint/2010/main" val="109009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Example</a:t>
            </a:r>
            <a:r>
              <a:rPr lang="en-US" dirty="0" smtClean="0"/>
              <a:t>: Truth Table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74" y="1229827"/>
            <a:ext cx="11852506" cy="409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65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Operator Precedence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905375" y="5972860"/>
            <a:ext cx="81724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2"/>
              </a:rPr>
              <a:t>https://www.mathworks.com/help/matlab/matlab_prog/operator-precedence.html</a:t>
            </a:r>
            <a:endParaRPr lang="en-US" sz="1600" dirty="0"/>
          </a:p>
        </p:txBody>
      </p:sp>
      <p:grpSp>
        <p:nvGrpSpPr>
          <p:cNvPr id="10" name="Group 9"/>
          <p:cNvGrpSpPr/>
          <p:nvPr/>
        </p:nvGrpSpPr>
        <p:grpSpPr>
          <a:xfrm>
            <a:off x="335864" y="1076960"/>
            <a:ext cx="11735614" cy="2987040"/>
            <a:chOff x="335864" y="1076960"/>
            <a:chExt cx="11735614" cy="29870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/>
            <a:srcRect t="27307" b="17948"/>
            <a:stretch/>
          </p:blipFill>
          <p:spPr>
            <a:xfrm>
              <a:off x="335864" y="1076960"/>
              <a:ext cx="11735614" cy="277368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/>
            <a:srcRect t="84358" b="1"/>
            <a:stretch/>
          </p:blipFill>
          <p:spPr>
            <a:xfrm>
              <a:off x="335864" y="3271520"/>
              <a:ext cx="11735614" cy="7924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739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  <a:r>
              <a:rPr lang="en-US" dirty="0"/>
              <a:t>: </a:t>
            </a:r>
            <a:r>
              <a:rPr lang="en-US" dirty="0" smtClean="0"/>
              <a:t>Good Practice for Arithmetic Operations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1" y="1167576"/>
            <a:ext cx="11499850" cy="420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53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</a:t>
            </a:r>
            <a:r>
              <a:rPr lang="en-US" dirty="0"/>
              <a:t>: </a:t>
            </a:r>
            <a:r>
              <a:rPr lang="en-US" dirty="0" smtClean="0"/>
              <a:t>Operator Precedence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1300" y="1061533"/>
            <a:ext cx="1141489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How to make an expression of ? in other words, how to write a code to check if x lies in between 5 and 10. If yes, 1 and otherwise 0.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318" y="2393353"/>
            <a:ext cx="4063429" cy="36371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929" y="2092417"/>
            <a:ext cx="2524125" cy="381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47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Common Pitfalls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dirty="0"/>
              <a:t>Confusing the format of an assignment statement (make sure that the variable name is always on the left)</a:t>
            </a:r>
          </a:p>
          <a:p>
            <a:r>
              <a:rPr lang="en-US" altLang="en-US" sz="2500" dirty="0"/>
              <a:t>Forgetting to use parentheses to pass an argument to a function (e.g., typing “fix 2.3” instead of “fix(2.3)”)</a:t>
            </a:r>
          </a:p>
          <a:p>
            <a:r>
              <a:rPr lang="en-US" altLang="en-US" sz="2500" u="sng" dirty="0">
                <a:solidFill>
                  <a:srgbClr val="FF0000"/>
                </a:solidFill>
              </a:rPr>
              <a:t>Confusing || and </a:t>
            </a:r>
            <a:r>
              <a:rPr lang="en-US" altLang="en-US" sz="2500" u="sng" dirty="0" err="1">
                <a:solidFill>
                  <a:srgbClr val="FF0000"/>
                </a:solidFill>
              </a:rPr>
              <a:t>xor</a:t>
            </a:r>
            <a:endParaRPr lang="en-US" altLang="en-US" sz="2500" u="sng" dirty="0">
              <a:solidFill>
                <a:srgbClr val="FF0000"/>
              </a:solidFill>
            </a:endParaRPr>
          </a:p>
          <a:p>
            <a:r>
              <a:rPr lang="en-US" altLang="en-US" sz="2500" u="sng" dirty="0">
                <a:solidFill>
                  <a:srgbClr val="FF0000"/>
                </a:solidFill>
              </a:rPr>
              <a:t>Using = instead of == for equality</a:t>
            </a:r>
          </a:p>
          <a:p>
            <a:r>
              <a:rPr lang="en-US" altLang="en-US" sz="2500" dirty="0"/>
              <a:t>Using an expression such as “5 &lt; x &lt; 10” – which will always be true, regardless of the value of the variable x (because the expression is evaluated from left to right;       5 &lt; x is either true (1) or false (0); both 1 and 0 are less than 10)</a:t>
            </a:r>
          </a:p>
        </p:txBody>
      </p:sp>
    </p:spTree>
    <p:extLst>
      <p:ext uri="{BB962C8B-B14F-4D97-AF65-F5344CB8AC3E}">
        <p14:creationId xmlns:p14="http://schemas.microsoft.com/office/powerpoint/2010/main" val="167297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Programming Style Guidelines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62611" y="1197624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2500" dirty="0">
                <a:ea typeface="ＭＳ Ｐゴシック" charset="0"/>
              </a:rPr>
              <a:t>Use mnemonic variable names (names that make sense; for example, </a:t>
            </a:r>
            <a:r>
              <a:rPr lang="en-US" sz="2500" i="1" dirty="0">
                <a:ea typeface="ＭＳ Ｐゴシック" charset="0"/>
              </a:rPr>
              <a:t>radius</a:t>
            </a:r>
            <a:r>
              <a:rPr lang="en-US" sz="2500" dirty="0">
                <a:ea typeface="ＭＳ Ｐゴシック" charset="0"/>
              </a:rPr>
              <a:t> instead of </a:t>
            </a:r>
            <a:r>
              <a:rPr lang="en-US" sz="2500" i="1" dirty="0">
                <a:ea typeface="ＭＳ Ｐゴシック" charset="0"/>
              </a:rPr>
              <a:t>xyz</a:t>
            </a:r>
            <a:r>
              <a:rPr lang="en-US" sz="2500" dirty="0">
                <a:ea typeface="ＭＳ Ｐゴシック" charset="0"/>
              </a:rPr>
              <a:t>)</a:t>
            </a:r>
          </a:p>
          <a:p>
            <a:pPr>
              <a:defRPr/>
            </a:pPr>
            <a:r>
              <a:rPr lang="en-US" sz="2500" dirty="0">
                <a:solidFill>
                  <a:srgbClr val="FF0000"/>
                </a:solidFill>
                <a:ea typeface="ＭＳ Ｐゴシック" charset="0"/>
              </a:rPr>
              <a:t>Although variables named </a:t>
            </a:r>
            <a:r>
              <a:rPr lang="en-US" sz="2500" i="1" dirty="0">
                <a:solidFill>
                  <a:srgbClr val="FF0000"/>
                </a:solidFill>
                <a:ea typeface="ＭＳ Ｐゴシック" charset="0"/>
              </a:rPr>
              <a:t>result</a:t>
            </a:r>
            <a:r>
              <a:rPr lang="en-US" sz="2500" dirty="0">
                <a:solidFill>
                  <a:srgbClr val="FF0000"/>
                </a:solidFill>
                <a:ea typeface="ＭＳ Ｐゴシック" charset="0"/>
              </a:rPr>
              <a:t> and </a:t>
            </a:r>
            <a:r>
              <a:rPr lang="en-US" sz="2500" i="1" dirty="0">
                <a:solidFill>
                  <a:srgbClr val="FF0000"/>
                </a:solidFill>
                <a:ea typeface="ＭＳ Ｐゴシック" charset="0"/>
              </a:rPr>
              <a:t>RESULT</a:t>
            </a:r>
            <a:r>
              <a:rPr lang="en-US" sz="2500" dirty="0">
                <a:solidFill>
                  <a:srgbClr val="FF0000"/>
                </a:solidFill>
                <a:ea typeface="ＭＳ Ｐゴシック" charset="0"/>
              </a:rPr>
              <a:t> are different, avoid this as it would be </a:t>
            </a:r>
            <a:r>
              <a:rPr lang="en-US" sz="2500" dirty="0" smtClean="0">
                <a:solidFill>
                  <a:srgbClr val="FF0000"/>
                </a:solidFill>
                <a:ea typeface="ＭＳ Ｐゴシック" charset="0"/>
              </a:rPr>
              <a:t>confusing. (recommendation: do not use capital letters in your variable names)</a:t>
            </a:r>
            <a:endParaRPr lang="en-US" sz="2500" dirty="0">
              <a:solidFill>
                <a:srgbClr val="FF0000"/>
              </a:solidFill>
              <a:ea typeface="ＭＳ Ｐゴシック" charset="0"/>
            </a:endParaRPr>
          </a:p>
          <a:p>
            <a:pPr>
              <a:defRPr/>
            </a:pPr>
            <a:r>
              <a:rPr lang="en-US" sz="2500" u="sng" dirty="0">
                <a:ea typeface="ＭＳ Ｐゴシック" charset="0"/>
              </a:rPr>
              <a:t>Do not use names of built-in functions as variable </a:t>
            </a:r>
            <a:r>
              <a:rPr lang="en-US" sz="2500" u="sng" dirty="0" smtClean="0">
                <a:ea typeface="ＭＳ Ｐゴシック" charset="0"/>
              </a:rPr>
              <a:t>names </a:t>
            </a:r>
            <a:endParaRPr lang="en-US" sz="2500" u="sng" dirty="0">
              <a:ea typeface="ＭＳ Ｐゴシック" charset="0"/>
            </a:endParaRPr>
          </a:p>
          <a:p>
            <a:pPr>
              <a:defRPr/>
            </a:pPr>
            <a:r>
              <a:rPr lang="en-US" sz="2500" dirty="0">
                <a:ea typeface="ＭＳ Ｐゴシック" charset="0"/>
              </a:rPr>
              <a:t>Store results in named variables (rather than using </a:t>
            </a:r>
            <a:r>
              <a:rPr lang="en-US" sz="2500" b="1" i="1" u="sng" dirty="0" err="1">
                <a:solidFill>
                  <a:srgbClr val="FF0000"/>
                </a:solidFill>
                <a:ea typeface="ＭＳ Ｐゴシック" charset="0"/>
              </a:rPr>
              <a:t>ans</a:t>
            </a:r>
            <a:r>
              <a:rPr lang="en-US" sz="2500" dirty="0">
                <a:ea typeface="ＭＳ Ｐゴシック" charset="0"/>
              </a:rPr>
              <a:t>) if they are to be used later</a:t>
            </a:r>
          </a:p>
          <a:p>
            <a:pPr>
              <a:defRPr/>
            </a:pPr>
            <a:endParaRPr lang="en-US" sz="2500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370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Slide Credits and References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45332" y="1072277"/>
            <a:ext cx="11503767" cy="14296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cs typeface="Arial" pitchFamily="34" charset="0"/>
              </a:rPr>
              <a:t>Stormy </a:t>
            </a:r>
            <a:r>
              <a:rPr lang="en-US" sz="2000" dirty="0" err="1" smtClean="0">
                <a:cs typeface="Arial" pitchFamily="34" charset="0"/>
              </a:rPr>
              <a:t>Attaway</a:t>
            </a:r>
            <a:r>
              <a:rPr lang="en-US" sz="2000" dirty="0" smtClean="0">
                <a:cs typeface="Arial" pitchFamily="34" charset="0"/>
              </a:rPr>
              <a:t>, 2018, </a:t>
            </a:r>
            <a:r>
              <a:rPr lang="en-US" sz="2000" dirty="0" err="1" smtClean="0">
                <a:cs typeface="Arial" pitchFamily="34" charset="0"/>
              </a:rPr>
              <a:t>Matlab</a:t>
            </a:r>
            <a:r>
              <a:rPr lang="en-US" sz="2000" dirty="0" smtClean="0">
                <a:cs typeface="Arial" pitchFamily="34" charset="0"/>
              </a:rPr>
              <a:t>: A </a:t>
            </a:r>
            <a:r>
              <a:rPr lang="en-US" sz="2000" dirty="0">
                <a:cs typeface="Arial" pitchFamily="34" charset="0"/>
              </a:rPr>
              <a:t>Practical Introduction to Programming and Problem </a:t>
            </a:r>
            <a:r>
              <a:rPr lang="en-US" sz="2000" dirty="0" smtClean="0">
                <a:cs typeface="Arial" pitchFamily="34" charset="0"/>
              </a:rPr>
              <a:t>Solving, 5</a:t>
            </a:r>
            <a:r>
              <a:rPr lang="en-US" sz="2000" baseline="30000" dirty="0" smtClean="0">
                <a:cs typeface="Arial" pitchFamily="34" charset="0"/>
              </a:rPr>
              <a:t>th</a:t>
            </a:r>
            <a:r>
              <a:rPr lang="en-US" sz="2000" dirty="0" smtClean="0">
                <a:cs typeface="Arial" pitchFamily="34" charset="0"/>
              </a:rPr>
              <a:t> edition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cs typeface="Arial" pitchFamily="34" charset="0"/>
              </a:rPr>
              <a:t>Lecture </a:t>
            </a:r>
            <a:r>
              <a:rPr lang="en-US" sz="2000" dirty="0">
                <a:cs typeface="Arial" pitchFamily="34" charset="0"/>
              </a:rPr>
              <a:t>slides for </a:t>
            </a:r>
            <a:r>
              <a:rPr lang="en-US" sz="2000" dirty="0" smtClean="0">
                <a:cs typeface="Arial" pitchFamily="34" charset="0"/>
              </a:rPr>
              <a:t>“</a:t>
            </a:r>
            <a:r>
              <a:rPr lang="en-US" sz="2000" dirty="0" err="1" smtClean="0">
                <a:cs typeface="Arial" pitchFamily="34" charset="0"/>
              </a:rPr>
              <a:t>Matlab</a:t>
            </a:r>
            <a:r>
              <a:rPr lang="en-US" sz="2000" dirty="0">
                <a:cs typeface="Arial" pitchFamily="34" charset="0"/>
              </a:rPr>
              <a:t>: A Practical Introduction to Programming and Problem </a:t>
            </a:r>
            <a:r>
              <a:rPr lang="en-US" sz="2000" dirty="0" smtClean="0">
                <a:cs typeface="Arial" pitchFamily="34" charset="0"/>
              </a:rPr>
              <a:t>Solving”</a:t>
            </a:r>
            <a:endParaRPr lang="en-US" sz="2000" dirty="0">
              <a:cs typeface="Arial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cs typeface="Arial" pitchFamily="34" charset="0"/>
              </a:rPr>
              <a:t>Holly Moore, 2018, MATLAB for Engineers, 5</a:t>
            </a:r>
            <a:r>
              <a:rPr lang="en-US" sz="2000" baseline="30000" dirty="0" smtClean="0">
                <a:cs typeface="Arial" pitchFamily="34" charset="0"/>
              </a:rPr>
              <a:t>th</a:t>
            </a:r>
            <a:r>
              <a:rPr lang="en-US" sz="2000" dirty="0" smtClean="0">
                <a:cs typeface="Arial" pitchFamily="34" charset="0"/>
              </a:rPr>
              <a:t> edition</a:t>
            </a:r>
            <a:endParaRPr lang="en-US" sz="20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152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Variables and Assignments</a:t>
            </a:r>
            <a:endParaRPr lang="en-US" dirty="0"/>
          </a:p>
        </p:txBody>
      </p:sp>
      <p:pic>
        <p:nvPicPr>
          <p:cNvPr id="3" name="variable_assignements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82700" y="1039226"/>
            <a:ext cx="9644380" cy="527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806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Modifying Variables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192213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500" i="1" dirty="0">
                <a:solidFill>
                  <a:srgbClr val="FF0000"/>
                </a:solidFill>
              </a:rPr>
              <a:t>Initialize</a:t>
            </a:r>
            <a:r>
              <a:rPr lang="en-US" altLang="en-US" sz="2500" dirty="0"/>
              <a:t> a variable (put its first value in it)</a:t>
            </a:r>
          </a:p>
          <a:p>
            <a:pPr lvl="2">
              <a:buNone/>
            </a:pPr>
            <a:r>
              <a:rPr lang="en-US" altLang="en-US" sz="2500" dirty="0" err="1"/>
              <a:t>mynum</a:t>
            </a:r>
            <a:r>
              <a:rPr lang="en-US" altLang="en-US" sz="2500" dirty="0"/>
              <a:t> = 5;</a:t>
            </a:r>
          </a:p>
          <a:p>
            <a:r>
              <a:rPr lang="en-US" altLang="en-US" sz="2500" dirty="0"/>
              <a:t>Change a variable (e.g. by adding 3 to it)</a:t>
            </a:r>
          </a:p>
          <a:p>
            <a:pPr lvl="2">
              <a:buNone/>
            </a:pPr>
            <a:r>
              <a:rPr lang="en-US" altLang="en-US" sz="2500" dirty="0" err="1"/>
              <a:t>mynum</a:t>
            </a:r>
            <a:r>
              <a:rPr lang="en-US" altLang="en-US" sz="2500" dirty="0"/>
              <a:t> = </a:t>
            </a:r>
            <a:r>
              <a:rPr lang="en-US" altLang="en-US" sz="2500" dirty="0" err="1"/>
              <a:t>mynum</a:t>
            </a:r>
            <a:r>
              <a:rPr lang="en-US" altLang="en-US" sz="2500" dirty="0"/>
              <a:t> + 3;</a:t>
            </a:r>
          </a:p>
          <a:p>
            <a:r>
              <a:rPr lang="en-US" altLang="en-US" sz="2500" i="1" dirty="0">
                <a:solidFill>
                  <a:srgbClr val="FF0000"/>
                </a:solidFill>
              </a:rPr>
              <a:t>Increment</a:t>
            </a:r>
            <a:r>
              <a:rPr lang="en-US" altLang="en-US" sz="2500" dirty="0"/>
              <a:t> by one</a:t>
            </a:r>
          </a:p>
          <a:p>
            <a:pPr lvl="2">
              <a:buNone/>
            </a:pPr>
            <a:r>
              <a:rPr lang="en-US" altLang="en-US" sz="2500" dirty="0" err="1"/>
              <a:t>mynum</a:t>
            </a:r>
            <a:r>
              <a:rPr lang="en-US" altLang="en-US" sz="2500" dirty="0"/>
              <a:t> = </a:t>
            </a:r>
            <a:r>
              <a:rPr lang="en-US" altLang="en-US" sz="2500" dirty="0" err="1"/>
              <a:t>mynum</a:t>
            </a:r>
            <a:r>
              <a:rPr lang="en-US" altLang="en-US" sz="2500" dirty="0"/>
              <a:t> + 1;</a:t>
            </a:r>
          </a:p>
          <a:p>
            <a:r>
              <a:rPr lang="en-US" altLang="en-US" sz="2500" i="1" dirty="0">
                <a:solidFill>
                  <a:srgbClr val="FF0000"/>
                </a:solidFill>
              </a:rPr>
              <a:t>Decrement</a:t>
            </a:r>
            <a:r>
              <a:rPr lang="en-US" altLang="en-US" sz="2500" dirty="0"/>
              <a:t> by two</a:t>
            </a:r>
          </a:p>
          <a:p>
            <a:pPr lvl="2">
              <a:buNone/>
            </a:pPr>
            <a:r>
              <a:rPr lang="en-US" altLang="en-US" sz="2500" dirty="0" err="1"/>
              <a:t>mynum</a:t>
            </a:r>
            <a:r>
              <a:rPr lang="en-US" altLang="en-US" sz="2500" dirty="0"/>
              <a:t> = </a:t>
            </a:r>
            <a:r>
              <a:rPr lang="en-US" altLang="en-US" sz="2500" dirty="0" err="1"/>
              <a:t>mynum</a:t>
            </a:r>
            <a:r>
              <a:rPr lang="en-US" altLang="en-US" sz="2500" dirty="0"/>
              <a:t> – 2;</a:t>
            </a:r>
          </a:p>
          <a:p>
            <a:pPr>
              <a:buNone/>
            </a:pPr>
            <a:r>
              <a:rPr lang="en-US" altLang="en-US" sz="2500" dirty="0"/>
              <a:t>NOTE: after this sequence, </a:t>
            </a:r>
            <a:r>
              <a:rPr lang="en-US" altLang="en-US" sz="2500" i="1" dirty="0" err="1"/>
              <a:t>mynum</a:t>
            </a:r>
            <a:r>
              <a:rPr lang="en-US" altLang="en-US" sz="2500" dirty="0"/>
              <a:t> would have the value 7  (5+3+1-2)</a:t>
            </a:r>
          </a:p>
        </p:txBody>
      </p:sp>
    </p:spTree>
    <p:extLst>
      <p:ext uri="{BB962C8B-B14F-4D97-AF65-F5344CB8AC3E}">
        <p14:creationId xmlns:p14="http://schemas.microsoft.com/office/powerpoint/2010/main" val="65128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Example:</a:t>
            </a:r>
            <a:r>
              <a:rPr lang="en-US" dirty="0" smtClean="0"/>
              <a:t> Arithmetic Operation in MATLAB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02" y="1212782"/>
            <a:ext cx="11292775" cy="5019011"/>
          </a:xfrm>
          <a:prstGeom prst="rect">
            <a:avLst/>
          </a:prstGeom>
        </p:spPr>
      </p:pic>
      <p:sp>
        <p:nvSpPr>
          <p:cNvPr id="5" name="Rectangle 3"/>
          <p:cNvSpPr txBox="1">
            <a:spLocks/>
          </p:cNvSpPr>
          <p:nvPr/>
        </p:nvSpPr>
        <p:spPr>
          <a:xfrm>
            <a:off x="7372350" y="5664200"/>
            <a:ext cx="4171950" cy="846666"/>
          </a:xfrm>
          <a:prstGeom prst="rect">
            <a:avLst/>
          </a:prstGeom>
        </p:spPr>
        <p:txBody>
          <a:bodyPr anchor="ctr"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2400" b="1" dirty="0" smtClean="0">
                <a:solidFill>
                  <a:srgbClr val="FF0000"/>
                </a:solidFill>
              </a:rPr>
              <a:t>Which approach is better?</a:t>
            </a:r>
            <a:endParaRPr lang="en-US" altLang="en-US" sz="2400" b="1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342671" y="1212782"/>
            <a:ext cx="364975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29793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Variable names		</a:t>
            </a:r>
            <a:endParaRPr lang="en-US" dirty="0"/>
          </a:p>
        </p:txBody>
      </p:sp>
      <p:sp>
        <p:nvSpPr>
          <p:cNvPr id="3" name="Rectangle 3"/>
          <p:cNvSpPr txBox="1">
            <a:spLocks/>
          </p:cNvSpPr>
          <p:nvPr/>
        </p:nvSpPr>
        <p:spPr>
          <a:xfrm>
            <a:off x="457200" y="1203035"/>
            <a:ext cx="11080750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800" dirty="0"/>
              <a:t>Names must begin with a letter of the alphabet</a:t>
            </a:r>
          </a:p>
          <a:p>
            <a:r>
              <a:rPr lang="en-US" altLang="en-US" sz="2800" dirty="0"/>
              <a:t>After that names can contain letters, digits, and </a:t>
            </a:r>
            <a:r>
              <a:rPr lang="en-US" altLang="en-US" sz="2800" dirty="0">
                <a:solidFill>
                  <a:srgbClr val="FF0000"/>
                </a:solidFill>
              </a:rPr>
              <a:t>the underscore character</a:t>
            </a:r>
            <a:r>
              <a:rPr lang="en-US" altLang="en-US" sz="2800" dirty="0" smtClean="0">
                <a:solidFill>
                  <a:srgbClr val="FF0000"/>
                </a:solidFill>
              </a:rPr>
              <a:t>(_)</a:t>
            </a:r>
            <a:endParaRPr lang="en-US" altLang="en-US" sz="2800" dirty="0">
              <a:solidFill>
                <a:srgbClr val="FF0000"/>
              </a:solidFill>
            </a:endParaRPr>
          </a:p>
          <a:p>
            <a:r>
              <a:rPr lang="en-US" altLang="en-US" sz="2800" dirty="0"/>
              <a:t>MATLAB is </a:t>
            </a:r>
            <a:r>
              <a:rPr lang="en-US" altLang="en-US" sz="2800" b="1" dirty="0">
                <a:solidFill>
                  <a:srgbClr val="FF0000"/>
                </a:solidFill>
              </a:rPr>
              <a:t>case-sensitive </a:t>
            </a:r>
          </a:p>
          <a:p>
            <a:r>
              <a:rPr lang="en-US" altLang="en-US" sz="2800" dirty="0" smtClean="0"/>
              <a:t>Names </a:t>
            </a:r>
            <a:r>
              <a:rPr lang="en-US" altLang="en-US" sz="2800" dirty="0"/>
              <a:t>should be </a:t>
            </a:r>
            <a:r>
              <a:rPr lang="en-US" altLang="en-US" sz="2800" u="sng" dirty="0">
                <a:solidFill>
                  <a:srgbClr val="FF0000"/>
                </a:solidFill>
              </a:rPr>
              <a:t>mnemonic</a:t>
            </a:r>
            <a:r>
              <a:rPr lang="en-US" altLang="en-US" sz="2800" dirty="0"/>
              <a:t> (they should make sense!)</a:t>
            </a:r>
          </a:p>
          <a:p>
            <a:r>
              <a:rPr lang="en-US" altLang="en-US" sz="2800" dirty="0"/>
              <a:t>The commands </a:t>
            </a:r>
            <a:r>
              <a:rPr lang="en-US" altLang="en-US" sz="2800" b="1" dirty="0"/>
              <a:t>who</a:t>
            </a:r>
            <a:r>
              <a:rPr lang="en-US" altLang="en-US" sz="2800" dirty="0"/>
              <a:t> and </a:t>
            </a:r>
            <a:r>
              <a:rPr lang="en-US" altLang="en-US" sz="2800" b="1" dirty="0" err="1"/>
              <a:t>whos</a:t>
            </a:r>
            <a:r>
              <a:rPr lang="en-US" altLang="en-US" sz="2800" dirty="0"/>
              <a:t> will show </a:t>
            </a:r>
            <a:r>
              <a:rPr lang="en-US" altLang="en-US" sz="2800" dirty="0" smtClean="0"/>
              <a:t>variables (</a:t>
            </a:r>
            <a:r>
              <a:rPr lang="en-US" altLang="en-US" sz="2800" u="sng" dirty="0" smtClean="0">
                <a:solidFill>
                  <a:srgbClr val="FF0000"/>
                </a:solidFill>
              </a:rPr>
              <a:t>Recommend: You would need to use a workspace browser rather than type these command</a:t>
            </a:r>
            <a:r>
              <a:rPr lang="en-US" altLang="en-US" sz="2800" dirty="0" smtClean="0"/>
              <a:t>)</a:t>
            </a:r>
            <a:endParaRPr lang="en-US" altLang="en-US" sz="2400" dirty="0"/>
          </a:p>
          <a:p>
            <a:r>
              <a:rPr lang="en-US" altLang="en-US" sz="2800" dirty="0"/>
              <a:t>To delete variables: </a:t>
            </a:r>
            <a:r>
              <a:rPr lang="en-US" altLang="en-US" sz="2800" b="1" dirty="0" err="1"/>
              <a:t>clearvars</a:t>
            </a:r>
            <a:endParaRPr lang="en-US" altLang="en-US" sz="2800" b="1" dirty="0"/>
          </a:p>
          <a:p>
            <a:r>
              <a:rPr lang="en-US" altLang="en-US" sz="2800" b="1" dirty="0"/>
              <a:t>clear</a:t>
            </a:r>
            <a:r>
              <a:rPr lang="en-US" altLang="en-US" sz="2800" dirty="0"/>
              <a:t> clears out variables and also functions</a:t>
            </a:r>
            <a:endParaRPr lang="en-US" altLang="en-US" sz="2800" b="1" dirty="0"/>
          </a:p>
          <a:p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85404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Example:</a:t>
            </a:r>
            <a:r>
              <a:rPr lang="en-US" dirty="0"/>
              <a:t> </a:t>
            </a:r>
            <a:r>
              <a:rPr lang="en-US" dirty="0" smtClean="0"/>
              <a:t>Variable Names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A9EE1A-7468-4313-8E42-06E2C5F3E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282" y="1025946"/>
            <a:ext cx="9830955" cy="5575196"/>
          </a:xfrm>
          <a:prstGeom prst="rect">
            <a:avLst/>
          </a:prstGeom>
        </p:spPr>
      </p:pic>
      <p:sp>
        <p:nvSpPr>
          <p:cNvPr id="6" name="Multiplication Sign 3">
            <a:extLst>
              <a:ext uri="{FF2B5EF4-FFF2-40B4-BE49-F238E27FC236}">
                <a16:creationId xmlns:a16="http://schemas.microsoft.com/office/drawing/2014/main" id="{BD5B0BA3-7021-477B-AD7C-28D62F303C93}"/>
              </a:ext>
            </a:extLst>
          </p:cNvPr>
          <p:cNvSpPr/>
          <p:nvPr/>
        </p:nvSpPr>
        <p:spPr>
          <a:xfrm>
            <a:off x="338282" y="1244338"/>
            <a:ext cx="234587" cy="216816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Multiplication Sign 4">
            <a:extLst>
              <a:ext uri="{FF2B5EF4-FFF2-40B4-BE49-F238E27FC236}">
                <a16:creationId xmlns:a16="http://schemas.microsoft.com/office/drawing/2014/main" id="{361258C0-7901-44F1-8FFF-6FA2778D1225}"/>
              </a:ext>
            </a:extLst>
          </p:cNvPr>
          <p:cNvSpPr/>
          <p:nvPr/>
        </p:nvSpPr>
        <p:spPr>
          <a:xfrm>
            <a:off x="338282" y="2047188"/>
            <a:ext cx="234587" cy="216816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Multiplication Sign 5">
            <a:extLst>
              <a:ext uri="{FF2B5EF4-FFF2-40B4-BE49-F238E27FC236}">
                <a16:creationId xmlns:a16="http://schemas.microsoft.com/office/drawing/2014/main" id="{D5571ACB-7EEB-4CDB-B44F-21856C567F0E}"/>
              </a:ext>
            </a:extLst>
          </p:cNvPr>
          <p:cNvSpPr/>
          <p:nvPr/>
        </p:nvSpPr>
        <p:spPr>
          <a:xfrm>
            <a:off x="338280" y="3114564"/>
            <a:ext cx="234587" cy="216816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Multiplication Sign 6">
            <a:extLst>
              <a:ext uri="{FF2B5EF4-FFF2-40B4-BE49-F238E27FC236}">
                <a16:creationId xmlns:a16="http://schemas.microsoft.com/office/drawing/2014/main" id="{8C0D69B5-4CBA-40FA-93B7-825F77A5852A}"/>
              </a:ext>
            </a:extLst>
          </p:cNvPr>
          <p:cNvSpPr/>
          <p:nvPr/>
        </p:nvSpPr>
        <p:spPr>
          <a:xfrm>
            <a:off x="338281" y="4398757"/>
            <a:ext cx="234587" cy="216816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Multiplication Sign 7">
            <a:extLst>
              <a:ext uri="{FF2B5EF4-FFF2-40B4-BE49-F238E27FC236}">
                <a16:creationId xmlns:a16="http://schemas.microsoft.com/office/drawing/2014/main" id="{DBDAE46D-0921-451D-BAA5-986C5CD1E034}"/>
              </a:ext>
            </a:extLst>
          </p:cNvPr>
          <p:cNvSpPr/>
          <p:nvPr/>
        </p:nvSpPr>
        <p:spPr>
          <a:xfrm>
            <a:off x="338279" y="4671885"/>
            <a:ext cx="234587" cy="216816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AE2E459-E9E8-4B3E-B9D4-B71FD2DC1AA2}"/>
              </a:ext>
            </a:extLst>
          </p:cNvPr>
          <p:cNvSpPr/>
          <p:nvPr/>
        </p:nvSpPr>
        <p:spPr>
          <a:xfrm>
            <a:off x="395298" y="4208985"/>
            <a:ext cx="120547" cy="107744"/>
          </a:xfrm>
          <a:prstGeom prst="ellipse">
            <a:avLst/>
          </a:prstGeom>
          <a:solidFill>
            <a:srgbClr val="00B050"/>
          </a:solidFill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D5C9CF2-1C4A-4F90-A217-D574BFEB975A}"/>
              </a:ext>
            </a:extLst>
          </p:cNvPr>
          <p:cNvSpPr/>
          <p:nvPr/>
        </p:nvSpPr>
        <p:spPr>
          <a:xfrm>
            <a:off x="423873" y="5505918"/>
            <a:ext cx="120547" cy="107744"/>
          </a:xfrm>
          <a:prstGeom prst="ellipse">
            <a:avLst/>
          </a:prstGeom>
          <a:solidFill>
            <a:srgbClr val="FFC000"/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09498D7-C44A-4BC9-AD1E-BB92A93C69F5}"/>
              </a:ext>
            </a:extLst>
          </p:cNvPr>
          <p:cNvSpPr/>
          <p:nvPr/>
        </p:nvSpPr>
        <p:spPr>
          <a:xfrm>
            <a:off x="423872" y="5747503"/>
            <a:ext cx="120547" cy="107744"/>
          </a:xfrm>
          <a:prstGeom prst="ellipse">
            <a:avLst/>
          </a:prstGeom>
          <a:solidFill>
            <a:srgbClr val="FFC000"/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72999C6-DC7A-4582-8A36-1C582AD4B8A3}"/>
              </a:ext>
            </a:extLst>
          </p:cNvPr>
          <p:cNvSpPr/>
          <p:nvPr/>
        </p:nvSpPr>
        <p:spPr>
          <a:xfrm>
            <a:off x="423872" y="6016354"/>
            <a:ext cx="120547" cy="107744"/>
          </a:xfrm>
          <a:prstGeom prst="ellipse">
            <a:avLst/>
          </a:prstGeom>
          <a:solidFill>
            <a:srgbClr val="FFC000"/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Multiplication Sign 3">
            <a:extLst>
              <a:ext uri="{FF2B5EF4-FFF2-40B4-BE49-F238E27FC236}">
                <a16:creationId xmlns:a16="http://schemas.microsoft.com/office/drawing/2014/main" id="{BD5B0BA3-7021-477B-AD7C-28D62F303C93}"/>
              </a:ext>
            </a:extLst>
          </p:cNvPr>
          <p:cNvSpPr/>
          <p:nvPr/>
        </p:nvSpPr>
        <p:spPr>
          <a:xfrm>
            <a:off x="8796482" y="1244338"/>
            <a:ext cx="234587" cy="216816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AE2E459-E9E8-4B3E-B9D4-B71FD2DC1AA2}"/>
              </a:ext>
            </a:extLst>
          </p:cNvPr>
          <p:cNvSpPr/>
          <p:nvPr/>
        </p:nvSpPr>
        <p:spPr>
          <a:xfrm>
            <a:off x="8853501" y="1741105"/>
            <a:ext cx="120547" cy="107744"/>
          </a:xfrm>
          <a:prstGeom prst="ellipse">
            <a:avLst/>
          </a:prstGeom>
          <a:solidFill>
            <a:srgbClr val="00B050"/>
          </a:solidFill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D5C9CF2-1C4A-4F90-A217-D574BFEB975A}"/>
              </a:ext>
            </a:extLst>
          </p:cNvPr>
          <p:cNvSpPr/>
          <p:nvPr/>
        </p:nvSpPr>
        <p:spPr>
          <a:xfrm>
            <a:off x="8853501" y="2210132"/>
            <a:ext cx="120547" cy="107744"/>
          </a:xfrm>
          <a:prstGeom prst="ellipse">
            <a:avLst/>
          </a:prstGeom>
          <a:solidFill>
            <a:srgbClr val="FFC000"/>
          </a:solidFill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Rectangle 3"/>
          <p:cNvSpPr txBox="1">
            <a:spLocks/>
          </p:cNvSpPr>
          <p:nvPr/>
        </p:nvSpPr>
        <p:spPr>
          <a:xfrm>
            <a:off x="9137650" y="1127294"/>
            <a:ext cx="2235414" cy="450904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sz="2500" dirty="0" smtClean="0"/>
              <a:t>wrong</a:t>
            </a:r>
            <a:endParaRPr lang="en-US" altLang="en-US" sz="2500" dirty="0"/>
          </a:p>
        </p:txBody>
      </p:sp>
      <p:sp>
        <p:nvSpPr>
          <p:cNvPr id="19" name="Rectangle 3"/>
          <p:cNvSpPr txBox="1">
            <a:spLocks/>
          </p:cNvSpPr>
          <p:nvPr/>
        </p:nvSpPr>
        <p:spPr>
          <a:xfrm>
            <a:off x="9137650" y="1578198"/>
            <a:ext cx="2235414" cy="450904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sz="2500" dirty="0" smtClean="0"/>
              <a:t>correct</a:t>
            </a:r>
            <a:endParaRPr lang="en-US" altLang="en-US" sz="2500" dirty="0"/>
          </a:p>
        </p:txBody>
      </p:sp>
      <p:sp>
        <p:nvSpPr>
          <p:cNvPr id="20" name="Rectangle 3"/>
          <p:cNvSpPr txBox="1">
            <a:spLocks/>
          </p:cNvSpPr>
          <p:nvPr/>
        </p:nvSpPr>
        <p:spPr>
          <a:xfrm>
            <a:off x="9137650" y="2047188"/>
            <a:ext cx="2686050" cy="450904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en-US" sz="2500" dirty="0" smtClean="0"/>
              <a:t>Not recommended</a:t>
            </a:r>
            <a:endParaRPr lang="en-US" altLang="en-US" sz="2500" dirty="0"/>
          </a:p>
        </p:txBody>
      </p:sp>
    </p:spTree>
    <p:extLst>
      <p:ext uri="{BB962C8B-B14F-4D97-AF65-F5344CB8AC3E}">
        <p14:creationId xmlns:p14="http://schemas.microsoft.com/office/powerpoint/2010/main" val="92222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en-US" dirty="0"/>
              <a:t>Types</a:t>
            </a:r>
            <a:endParaRPr lang="en-US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457200" y="1192213"/>
            <a:ext cx="11071781" cy="4389437"/>
          </a:xfrm>
          <a:prstGeom prst="rect">
            <a:avLst/>
          </a:prstGeom>
        </p:spPr>
        <p:txBody>
          <a:bodyPr/>
          <a:lstStyle>
            <a:lvl1pPr marL="342891" indent="-342891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32" indent="-28574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500" dirty="0"/>
              <a:t>Every expression and variable has an associated </a:t>
            </a:r>
            <a:r>
              <a:rPr lang="en-US" altLang="en-US" sz="2500" i="1" dirty="0"/>
              <a:t>type</a:t>
            </a:r>
            <a:r>
              <a:rPr lang="en-US" altLang="en-US" sz="2500" dirty="0"/>
              <a:t>, or </a:t>
            </a:r>
            <a:r>
              <a:rPr lang="en-US" altLang="en-US" sz="2500" i="1" dirty="0"/>
              <a:t>class</a:t>
            </a:r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Real numbers: </a:t>
            </a:r>
            <a:r>
              <a:rPr lang="en-US" altLang="en-US" sz="2500" b="1" dirty="0"/>
              <a:t>single</a:t>
            </a:r>
            <a:r>
              <a:rPr lang="en-US" altLang="en-US" sz="2500" dirty="0"/>
              <a:t>, </a:t>
            </a:r>
            <a:r>
              <a:rPr lang="en-US" altLang="en-US" sz="2500" b="1" dirty="0"/>
              <a:t>double </a:t>
            </a:r>
            <a:r>
              <a:rPr lang="en-US" altLang="en-US" sz="2000" dirty="0"/>
              <a:t>(</a:t>
            </a:r>
            <a:r>
              <a:rPr lang="en-CA" sz="2000" u="sng" dirty="0" err="1">
                <a:cs typeface="Arial" pitchFamily="34" charset="0"/>
              </a:rPr>
              <a:t>ie</a:t>
            </a:r>
            <a:r>
              <a:rPr lang="en-CA" sz="2000" u="sng" dirty="0">
                <a:cs typeface="Arial" pitchFamily="34" charset="0"/>
              </a:rPr>
              <a:t>. 2.145, 0.1586, 2, 3.0, …)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Integer types: numbers in the names are the number of bits used to store a value of that type</a:t>
            </a:r>
          </a:p>
          <a:p>
            <a:pPr lvl="2">
              <a:lnSpc>
                <a:spcPct val="90000"/>
              </a:lnSpc>
            </a:pPr>
            <a:r>
              <a:rPr lang="en-US" altLang="en-US" sz="2500" dirty="0"/>
              <a:t>Signed integers: </a:t>
            </a:r>
            <a:r>
              <a:rPr lang="en-US" altLang="en-US" sz="2500" b="1" dirty="0"/>
              <a:t>int8</a:t>
            </a:r>
            <a:r>
              <a:rPr lang="en-US" altLang="en-US" sz="2500" dirty="0"/>
              <a:t>, </a:t>
            </a:r>
            <a:r>
              <a:rPr lang="en-US" altLang="en-US" sz="2500" b="1" dirty="0"/>
              <a:t>int16</a:t>
            </a:r>
            <a:r>
              <a:rPr lang="en-US" altLang="en-US" sz="2500" dirty="0"/>
              <a:t>, </a:t>
            </a:r>
            <a:r>
              <a:rPr lang="en-US" altLang="en-US" sz="2500" b="1" dirty="0"/>
              <a:t>int32</a:t>
            </a:r>
            <a:r>
              <a:rPr lang="en-US" altLang="en-US" sz="2500" dirty="0"/>
              <a:t>, </a:t>
            </a:r>
            <a:r>
              <a:rPr lang="en-US" altLang="en-US" sz="2500" b="1" dirty="0"/>
              <a:t>int64</a:t>
            </a:r>
            <a:r>
              <a:rPr lang="en-CA" sz="2800" u="sng" dirty="0">
                <a:cs typeface="Arial" pitchFamily="34" charset="0"/>
              </a:rPr>
              <a:t> </a:t>
            </a:r>
            <a:r>
              <a:rPr lang="en-CA" sz="2000" u="sng" dirty="0">
                <a:cs typeface="Arial" pitchFamily="34" charset="0"/>
              </a:rPr>
              <a:t>(Only +</a:t>
            </a:r>
            <a:r>
              <a:rPr lang="en-CA" sz="2000" u="sng" dirty="0" err="1">
                <a:cs typeface="Arial" pitchFamily="34" charset="0"/>
              </a:rPr>
              <a:t>ve</a:t>
            </a:r>
            <a:r>
              <a:rPr lang="en-CA" sz="2000" u="sng" dirty="0">
                <a:cs typeface="Arial" pitchFamily="34" charset="0"/>
              </a:rPr>
              <a:t> integers! </a:t>
            </a:r>
            <a:r>
              <a:rPr lang="en-CA" sz="2000" u="sng" dirty="0" err="1">
                <a:cs typeface="Arial" pitchFamily="34" charset="0"/>
              </a:rPr>
              <a:t>ie</a:t>
            </a:r>
            <a:r>
              <a:rPr lang="en-CA" sz="2000" u="sng" dirty="0">
                <a:cs typeface="Arial" pitchFamily="34" charset="0"/>
              </a:rPr>
              <a:t>. 20, 15, 359, …)</a:t>
            </a:r>
            <a:endParaRPr lang="en-US" altLang="en-US" sz="2500" b="1" dirty="0"/>
          </a:p>
          <a:p>
            <a:r>
              <a:rPr lang="en-US" altLang="en-US" sz="2500" dirty="0"/>
              <a:t>Unsigned integers: </a:t>
            </a:r>
            <a:r>
              <a:rPr lang="en-US" altLang="en-US" sz="2500" b="1" dirty="0"/>
              <a:t>uint8, uint16, uint32, uint64 </a:t>
            </a:r>
            <a:r>
              <a:rPr lang="en-CA" sz="2000" u="sng" dirty="0">
                <a:cs typeface="Arial" pitchFamily="34" charset="0"/>
              </a:rPr>
              <a:t>(+</a:t>
            </a:r>
            <a:r>
              <a:rPr lang="en-CA" sz="2000" u="sng" dirty="0" err="1">
                <a:cs typeface="Arial" pitchFamily="34" charset="0"/>
              </a:rPr>
              <a:t>ve</a:t>
            </a:r>
            <a:r>
              <a:rPr lang="en-CA" sz="2000" u="sng" dirty="0">
                <a:cs typeface="Arial" pitchFamily="34" charset="0"/>
              </a:rPr>
              <a:t> and -</a:t>
            </a:r>
            <a:r>
              <a:rPr lang="en-CA" sz="2000" u="sng" dirty="0" err="1">
                <a:cs typeface="Arial" pitchFamily="34" charset="0"/>
              </a:rPr>
              <a:t>ve</a:t>
            </a:r>
            <a:r>
              <a:rPr lang="en-CA" sz="2000" u="sng" dirty="0">
                <a:cs typeface="Arial" pitchFamily="34" charset="0"/>
              </a:rPr>
              <a:t> integers! </a:t>
            </a:r>
            <a:r>
              <a:rPr lang="en-CA" sz="2000" u="sng" dirty="0" err="1">
                <a:cs typeface="Arial" pitchFamily="34" charset="0"/>
              </a:rPr>
              <a:t>ie</a:t>
            </a:r>
            <a:r>
              <a:rPr lang="en-CA" sz="2000" u="sng" dirty="0">
                <a:cs typeface="Arial" pitchFamily="34" charset="0"/>
              </a:rPr>
              <a:t>. -20, -15, 359, …)</a:t>
            </a:r>
            <a:endParaRPr lang="en-US" altLang="en-US" sz="2500" b="1" dirty="0"/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Single characters and character vectors: </a:t>
            </a:r>
            <a:r>
              <a:rPr lang="en-US" altLang="en-US" sz="2500" b="1" dirty="0"/>
              <a:t>char </a:t>
            </a:r>
            <a:r>
              <a:rPr lang="en-CA" sz="2000" u="sng" dirty="0">
                <a:cs typeface="Arial" pitchFamily="34" charset="0"/>
              </a:rPr>
              <a:t>(</a:t>
            </a:r>
            <a:r>
              <a:rPr lang="en-CA" sz="2000" u="sng" dirty="0" err="1">
                <a:cs typeface="Arial" pitchFamily="34" charset="0"/>
              </a:rPr>
              <a:t>ie</a:t>
            </a:r>
            <a:r>
              <a:rPr lang="en-CA" sz="2000" u="sng" dirty="0">
                <a:cs typeface="Arial" pitchFamily="34" charset="0"/>
              </a:rPr>
              <a:t>. </a:t>
            </a:r>
            <a:r>
              <a:rPr lang="en-CA" sz="2000" b="1" u="sng" dirty="0">
                <a:cs typeface="Arial" pitchFamily="34" charset="0"/>
              </a:rPr>
              <a:t>‘</a:t>
            </a:r>
            <a:r>
              <a:rPr lang="en-CA" sz="2000" u="sng" dirty="0">
                <a:cs typeface="Arial" pitchFamily="34" charset="0"/>
              </a:rPr>
              <a:t>Hello World!</a:t>
            </a:r>
            <a:r>
              <a:rPr lang="en-CA" sz="2000" b="1" u="sng" dirty="0">
                <a:cs typeface="Arial" pitchFamily="34" charset="0"/>
              </a:rPr>
              <a:t>’</a:t>
            </a:r>
            <a:r>
              <a:rPr lang="en-CA" sz="2000" u="sng" dirty="0">
                <a:cs typeface="Arial" pitchFamily="34" charset="0"/>
              </a:rPr>
              <a:t>)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Strings of characters: </a:t>
            </a:r>
            <a:r>
              <a:rPr lang="en-US" altLang="en-US" sz="2500" b="1" dirty="0"/>
              <a:t>string</a:t>
            </a:r>
          </a:p>
          <a:p>
            <a:pPr lvl="1">
              <a:lnSpc>
                <a:spcPct val="90000"/>
              </a:lnSpc>
            </a:pPr>
            <a:r>
              <a:rPr lang="en-US" altLang="en-US" sz="2500" dirty="0"/>
              <a:t>True/false: </a:t>
            </a:r>
            <a:r>
              <a:rPr lang="en-US" altLang="en-US" sz="2500" b="1" dirty="0"/>
              <a:t>logical </a:t>
            </a:r>
            <a:r>
              <a:rPr lang="en-CA" sz="2000" u="sng" dirty="0">
                <a:cs typeface="Arial" pitchFamily="34" charset="0"/>
              </a:rPr>
              <a:t>(</a:t>
            </a:r>
            <a:r>
              <a:rPr lang="en-CA" sz="2000" u="sng" dirty="0" err="1">
                <a:cs typeface="Arial" pitchFamily="34" charset="0"/>
              </a:rPr>
              <a:t>ie</a:t>
            </a:r>
            <a:r>
              <a:rPr lang="en-CA" sz="2000" u="sng" dirty="0">
                <a:cs typeface="Arial" pitchFamily="34" charset="0"/>
              </a:rPr>
              <a:t>. logical(1), logical(0))</a:t>
            </a:r>
            <a:endParaRPr lang="en-US" altLang="en-US" sz="2000" dirty="0"/>
          </a:p>
          <a:p>
            <a:pPr>
              <a:lnSpc>
                <a:spcPct val="90000"/>
              </a:lnSpc>
            </a:pPr>
            <a:r>
              <a:rPr lang="en-US" altLang="en-US" sz="2500" u="sng" dirty="0">
                <a:solidFill>
                  <a:srgbClr val="FF0000"/>
                </a:solidFill>
              </a:rPr>
              <a:t>The default type for numbers in MATLAB is </a:t>
            </a:r>
            <a:r>
              <a:rPr lang="en-US" altLang="en-US" sz="2500" b="1" u="sng" dirty="0">
                <a:solidFill>
                  <a:srgbClr val="FF0000"/>
                </a:solidFill>
              </a:rPr>
              <a:t>double</a:t>
            </a:r>
          </a:p>
          <a:p>
            <a:pPr>
              <a:lnSpc>
                <a:spcPct val="90000"/>
              </a:lnSpc>
            </a:pPr>
            <a:endParaRPr lang="en-US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96895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waterloo_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Uwaterloo_Theme" id="{F7BD0320-7428-483A-9DFB-560F4F77CD51}" vid="{FB630A13-1CAF-4B8C-927A-D2F553D6B205}"/>
    </a:ext>
  </a:extLst>
</a:theme>
</file>

<file path=ppt/theme/theme2.xml><?xml version="1.0" encoding="utf-8"?>
<a:theme xmlns:a="http://schemas.openxmlformats.org/drawingml/2006/main" name="Uwaterloo">
  <a:themeElements>
    <a:clrScheme name="Custom 7">
      <a:dk1>
        <a:srgbClr val="000000"/>
      </a:dk1>
      <a:lt1>
        <a:srgbClr val="FFFFFF"/>
      </a:lt1>
      <a:dk2>
        <a:srgbClr val="757575"/>
      </a:dk2>
      <a:lt2>
        <a:srgbClr val="D6D6D6"/>
      </a:lt2>
      <a:accent1>
        <a:srgbClr val="8000B3"/>
      </a:accent1>
      <a:accent2>
        <a:srgbClr val="0C0C0C"/>
      </a:accent2>
      <a:accent3>
        <a:srgbClr val="BD33DA"/>
      </a:accent3>
      <a:accent4>
        <a:srgbClr val="CFB3E6"/>
      </a:accent4>
      <a:accent5>
        <a:srgbClr val="57058A"/>
      </a:accent5>
      <a:accent6>
        <a:srgbClr val="F1F1F1"/>
      </a:accent6>
      <a:hlink>
        <a:srgbClr val="57058A"/>
      </a:hlink>
      <a:folHlink>
        <a:srgbClr val="595959"/>
      </a:folHlink>
    </a:clrScheme>
    <a:fontScheme name="Impact + Georgia">
      <a:majorFont>
        <a:latin typeface="Impact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aterloo_engineering_16x9" id="{13A97B2F-F17F-6849-9F82-B721B10E3869}" vid="{A4E74281-1FF5-2047-BC63-3BF2D22759F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Uwaterloo_Theme</Template>
  <TotalTime>6530</TotalTime>
  <Words>1762</Words>
  <Application>Microsoft Office PowerPoint</Application>
  <PresentationFormat>Widescreen</PresentationFormat>
  <Paragraphs>254</Paragraphs>
  <Slides>36</Slides>
  <Notes>10</Notes>
  <HiddenSlides>0</HiddenSlides>
  <MMClips>1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ＭＳ Ｐゴシック</vt:lpstr>
      <vt:lpstr>Arial</vt:lpstr>
      <vt:lpstr>Calibri</vt:lpstr>
      <vt:lpstr>Courier New</vt:lpstr>
      <vt:lpstr>Georgia</vt:lpstr>
      <vt:lpstr>Impact</vt:lpstr>
      <vt:lpstr>Wingdings</vt:lpstr>
      <vt:lpstr>Wingdings 2</vt:lpstr>
      <vt:lpstr>Uwaterloo_Theme</vt:lpstr>
      <vt:lpstr>Uwaterloo</vt:lpstr>
      <vt:lpstr>Document</vt:lpstr>
      <vt:lpstr>Basic MATLAB Programming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Waterloo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Chul Min Yeum</dc:creator>
  <cp:lastModifiedBy>Chul Min Yeum</cp:lastModifiedBy>
  <cp:revision>217</cp:revision>
  <dcterms:created xsi:type="dcterms:W3CDTF">2018-10-10T19:11:49Z</dcterms:created>
  <dcterms:modified xsi:type="dcterms:W3CDTF">2019-05-20T09:08:22Z</dcterms:modified>
</cp:coreProperties>
</file>